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7" r:id="rId2"/>
    <p:sldId id="299" r:id="rId3"/>
    <p:sldId id="295" r:id="rId4"/>
    <p:sldId id="268" r:id="rId5"/>
    <p:sldId id="264" r:id="rId6"/>
    <p:sldId id="256" r:id="rId7"/>
    <p:sldId id="257" r:id="rId8"/>
    <p:sldId id="259" r:id="rId9"/>
    <p:sldId id="258" r:id="rId10"/>
    <p:sldId id="260" r:id="rId11"/>
    <p:sldId id="269" r:id="rId12"/>
    <p:sldId id="296" r:id="rId13"/>
    <p:sldId id="263" r:id="rId14"/>
    <p:sldId id="261" r:id="rId15"/>
    <p:sldId id="262" r:id="rId16"/>
    <p:sldId id="297" r:id="rId17"/>
    <p:sldId id="298"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Libro5"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E:\2015%20Organizaci&#243;n%20ISGA\ISGA%202015%20estadisticas\estadisticas%20participaci&#243;n%2010-06-1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USUARIO\AppData\Local\Temp\Oral%20vs%20Post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explosion val="25"/>
          <c:dLbls>
            <c:dLbl>
              <c:idx val="0"/>
              <c:layout>
                <c:manualLayout>
                  <c:x val="-1.2894557770921904E-2"/>
                  <c:y val="-4.9752573063198746E-2"/>
                </c:manualLayout>
              </c:layout>
              <c:showLegendKey val="0"/>
              <c:showVal val="1"/>
              <c:showCatName val="1"/>
              <c:showSerName val="0"/>
              <c:showPercent val="0"/>
              <c:showBubbleSize val="0"/>
              <c:separator>
</c:separator>
            </c:dLbl>
            <c:dLbl>
              <c:idx val="1"/>
              <c:layout>
                <c:manualLayout>
                  <c:x val="-8.8016044778028765E-3"/>
                  <c:y val="-1.2911321478073667E-2"/>
                </c:manualLayout>
              </c:layout>
              <c:showLegendKey val="0"/>
              <c:showVal val="1"/>
              <c:showCatName val="1"/>
              <c:showSerName val="0"/>
              <c:showPercent val="0"/>
              <c:showBubbleSize val="0"/>
              <c:separator>
</c:separator>
            </c:dLbl>
            <c:dLbl>
              <c:idx val="2"/>
              <c:layout>
                <c:manualLayout>
                  <c:x val="9.743164695506179E-3"/>
                  <c:y val="4.2760214674658362E-2"/>
                </c:manualLayout>
              </c:layout>
              <c:showLegendKey val="0"/>
              <c:showVal val="1"/>
              <c:showCatName val="1"/>
              <c:showSerName val="0"/>
              <c:showPercent val="0"/>
              <c:showBubbleSize val="0"/>
              <c:separator>
</c:separator>
            </c:dLbl>
            <c:dLbl>
              <c:idx val="3"/>
              <c:layout>
                <c:manualLayout>
                  <c:x val="8.7703949287041092E-3"/>
                  <c:y val="-1.9503081777699167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Hoja1!$A$1:$A$6</c:f>
              <c:strCache>
                <c:ptCount val="6"/>
                <c:pt idx="0">
                  <c:v>EUROPE</c:v>
                </c:pt>
                <c:pt idx="1">
                  <c:v>SOUTH AMERICA</c:v>
                </c:pt>
                <c:pt idx="2">
                  <c:v>NORTH AMERICA</c:v>
                </c:pt>
                <c:pt idx="3">
                  <c:v>ASIA</c:v>
                </c:pt>
                <c:pt idx="4">
                  <c:v>AFRICA</c:v>
                </c:pt>
                <c:pt idx="5">
                  <c:v>AUSTRALIA</c:v>
                </c:pt>
              </c:strCache>
            </c:strRef>
          </c:cat>
          <c:val>
            <c:numRef>
              <c:f>Hoja1!$B$1:$B$6</c:f>
              <c:numCache>
                <c:formatCode>General</c:formatCode>
                <c:ptCount val="6"/>
                <c:pt idx="0">
                  <c:v>105</c:v>
                </c:pt>
                <c:pt idx="1">
                  <c:v>46</c:v>
                </c:pt>
                <c:pt idx="2">
                  <c:v>20</c:v>
                </c:pt>
                <c:pt idx="3">
                  <c:v>46</c:v>
                </c:pt>
                <c:pt idx="4">
                  <c:v>4</c:v>
                </c:pt>
                <c:pt idx="5">
                  <c:v>10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4180604747826636"/>
          <c:y val="9.344230705339053E-2"/>
          <c:w val="0.71118148553294647"/>
          <c:h val="0.85341778263953583"/>
        </c:manualLayout>
      </c:layout>
      <c:pieChart>
        <c:varyColors val="1"/>
        <c:ser>
          <c:idx val="0"/>
          <c:order val="0"/>
          <c:explosion val="25"/>
          <c:dLbls>
            <c:dLbl>
              <c:idx val="0"/>
              <c:layout>
                <c:manualLayout>
                  <c:x val="1.1696669886524408E-2"/>
                  <c:y val="2.8213561912355894E-2"/>
                </c:manualLayout>
              </c:layout>
              <c:showLegendKey val="0"/>
              <c:showVal val="1"/>
              <c:showCatName val="1"/>
              <c:showSerName val="0"/>
              <c:showPercent val="0"/>
              <c:showBubbleSize val="0"/>
              <c:separator>
</c:separator>
            </c:dLbl>
            <c:dLbl>
              <c:idx val="1"/>
              <c:layout>
                <c:manualLayout>
                  <c:x val="-1.7611646127877148E-4"/>
                  <c:y val="3.6147380311638314E-4"/>
                </c:manualLayout>
              </c:layout>
              <c:showLegendKey val="0"/>
              <c:showVal val="1"/>
              <c:showCatName val="1"/>
              <c:showSerName val="0"/>
              <c:showPercent val="0"/>
              <c:showBubbleSize val="0"/>
              <c:separator>
</c:separator>
            </c:dLbl>
            <c:dLbl>
              <c:idx val="2"/>
              <c:layout>
                <c:manualLayout>
                  <c:x val="-8.4557367132083328E-3"/>
                  <c:y val="1.0533461798287919E-2"/>
                </c:manualLayout>
              </c:layout>
              <c:showLegendKey val="0"/>
              <c:showVal val="1"/>
              <c:showCatName val="1"/>
              <c:showSerName val="0"/>
              <c:showPercent val="0"/>
              <c:showBubbleSize val="0"/>
              <c:separator>
</c:separator>
            </c:dLbl>
            <c:dLbl>
              <c:idx val="3"/>
              <c:layout>
                <c:manualLayout>
                  <c:x val="-1.4028042033779236E-2"/>
                  <c:y val="-3.0503781963963435E-3"/>
                </c:manualLayout>
              </c:layout>
              <c:showLegendKey val="0"/>
              <c:showVal val="1"/>
              <c:showCatName val="1"/>
              <c:showSerName val="0"/>
              <c:showPercent val="0"/>
              <c:showBubbleSize val="0"/>
              <c:separator>
</c:separator>
            </c:dLbl>
            <c:dLbl>
              <c:idx val="4"/>
              <c:layout>
                <c:manualLayout>
                  <c:x val="1.5637151427619185E-2"/>
                  <c:y val="-4.5960705220787438E-3"/>
                </c:manualLayout>
              </c:layout>
              <c:showLegendKey val="0"/>
              <c:showVal val="1"/>
              <c:showCatName val="1"/>
              <c:showSerName val="0"/>
              <c:showPercent val="0"/>
              <c:showBubbleSize val="0"/>
              <c:separator>
</c:separator>
            </c:dLbl>
            <c:dLbl>
              <c:idx val="5"/>
              <c:layout>
                <c:manualLayout>
                  <c:x val="1.4257334933505058E-2"/>
                  <c:y val="1.8820115839950462E-3"/>
                </c:manualLayout>
              </c:layout>
              <c:showLegendKey val="0"/>
              <c:showVal val="1"/>
              <c:showCatName val="1"/>
              <c:showSerName val="0"/>
              <c:showPercent val="0"/>
              <c:showBubbleSize val="0"/>
              <c:separator>
</c:separator>
            </c:dLbl>
            <c:dLbl>
              <c:idx val="6"/>
              <c:layout>
                <c:manualLayout>
                  <c:x val="6.4107367619939864E-3"/>
                  <c:y val="1.2288337375549578E-3"/>
                </c:manualLayout>
              </c:layout>
              <c:showLegendKey val="0"/>
              <c:showVal val="1"/>
              <c:showCatName val="1"/>
              <c:showSerName val="0"/>
              <c:showPercent val="0"/>
              <c:showBubbleSize val="0"/>
              <c:separator>
</c:separator>
            </c:dLbl>
            <c:dLbl>
              <c:idx val="8"/>
              <c:layout>
                <c:manualLayout>
                  <c:x val="6.52021192518223E-3"/>
                  <c:y val="6.4961183649512328E-3"/>
                </c:manualLayout>
              </c:layout>
              <c:showLegendKey val="0"/>
              <c:showVal val="1"/>
              <c:showCatName val="1"/>
              <c:showSerName val="0"/>
              <c:showPercent val="0"/>
              <c:showBubbleSize val="0"/>
              <c:separator>
</c:separator>
            </c:dLbl>
            <c:dLbl>
              <c:idx val="11"/>
              <c:layout>
                <c:manualLayout>
                  <c:x val="-1.4190018772842904E-3"/>
                  <c:y val="-4.2879850956731443E-4"/>
                </c:manualLayout>
              </c:layout>
              <c:showLegendKey val="0"/>
              <c:showVal val="1"/>
              <c:showCatName val="1"/>
              <c:showSerName val="0"/>
              <c:showPercent val="0"/>
              <c:showBubbleSize val="0"/>
              <c:separator>
</c:separator>
            </c:dLbl>
            <c:dLbl>
              <c:idx val="12"/>
              <c:layout>
                <c:manualLayout>
                  <c:x val="-3.396379340024494E-2"/>
                  <c:y val="1.6077273465341464E-3"/>
                </c:manualLayout>
              </c:layout>
              <c:showLegendKey val="0"/>
              <c:showVal val="1"/>
              <c:showCatName val="1"/>
              <c:showSerName val="0"/>
              <c:showPercent val="0"/>
              <c:showBubbleSize val="0"/>
              <c:separator>
</c:separator>
            </c:dLbl>
            <c:dLbl>
              <c:idx val="18"/>
              <c:layout>
                <c:manualLayout>
                  <c:x val="0.1210188410463562"/>
                  <c:y val="1.9734874912787903E-4"/>
                </c:manualLayout>
              </c:layout>
              <c:showLegendKey val="0"/>
              <c:showVal val="1"/>
              <c:showCatName val="1"/>
              <c:showSerName val="0"/>
              <c:showPercent val="0"/>
              <c:showBubbleSize val="0"/>
              <c:separator>
</c:separator>
            </c:dLbl>
            <c:txPr>
              <a:bodyPr/>
              <a:lstStyle/>
              <a:p>
                <a:pPr>
                  <a:defRPr sz="1200"/>
                </a:pPr>
                <a:endParaRPr lang="es-ES"/>
              </a:p>
            </c:txPr>
            <c:showLegendKey val="0"/>
            <c:showVal val="1"/>
            <c:showCatName val="1"/>
            <c:showSerName val="0"/>
            <c:showPercent val="0"/>
            <c:showBubbleSize val="0"/>
            <c:separator>
</c:separator>
            <c:showLeaderLines val="1"/>
          </c:dLbls>
          <c:cat>
            <c:strRef>
              <c:f>'Países pulido'!$A$2:$A$20</c:f>
              <c:strCache>
                <c:ptCount val="19"/>
                <c:pt idx="0">
                  <c:v>Spain</c:v>
                </c:pt>
                <c:pt idx="1">
                  <c:v>Chile</c:v>
                </c:pt>
                <c:pt idx="2">
                  <c:v>Brazil</c:v>
                </c:pt>
                <c:pt idx="3">
                  <c:v>China</c:v>
                </c:pt>
                <c:pt idx="4">
                  <c:v>Japan</c:v>
                </c:pt>
                <c:pt idx="5">
                  <c:v>Norway</c:v>
                </c:pt>
                <c:pt idx="6">
                  <c:v>USA</c:v>
                </c:pt>
                <c:pt idx="7">
                  <c:v>Australia</c:v>
                </c:pt>
                <c:pt idx="8">
                  <c:v>UK</c:v>
                </c:pt>
                <c:pt idx="9">
                  <c:v>France</c:v>
                </c:pt>
                <c:pt idx="10">
                  <c:v>Greece</c:v>
                </c:pt>
                <c:pt idx="11">
                  <c:v>The Netherlands</c:v>
                </c:pt>
                <c:pt idx="12">
                  <c:v>Singapore</c:v>
                </c:pt>
                <c:pt idx="13">
                  <c:v>Hungary</c:v>
                </c:pt>
                <c:pt idx="14">
                  <c:v>Canada</c:v>
                </c:pt>
                <c:pt idx="15">
                  <c:v>Mexico</c:v>
                </c:pt>
                <c:pt idx="16">
                  <c:v>Philippines</c:v>
                </c:pt>
                <c:pt idx="17">
                  <c:v>Finland</c:v>
                </c:pt>
                <c:pt idx="18">
                  <c:v>Other 29 from 20 countries</c:v>
                </c:pt>
              </c:strCache>
            </c:strRef>
          </c:cat>
          <c:val>
            <c:numRef>
              <c:f>'Países pulido'!$B$2:$B$20</c:f>
              <c:numCache>
                <c:formatCode>General</c:formatCode>
                <c:ptCount val="19"/>
                <c:pt idx="0">
                  <c:v>43</c:v>
                </c:pt>
                <c:pt idx="1">
                  <c:v>24</c:v>
                </c:pt>
                <c:pt idx="2">
                  <c:v>18</c:v>
                </c:pt>
                <c:pt idx="3">
                  <c:v>16</c:v>
                </c:pt>
                <c:pt idx="4">
                  <c:v>14</c:v>
                </c:pt>
                <c:pt idx="5">
                  <c:v>14</c:v>
                </c:pt>
                <c:pt idx="6">
                  <c:v>14</c:v>
                </c:pt>
                <c:pt idx="7">
                  <c:v>10</c:v>
                </c:pt>
                <c:pt idx="8">
                  <c:v>10</c:v>
                </c:pt>
                <c:pt idx="9">
                  <c:v>6</c:v>
                </c:pt>
                <c:pt idx="10">
                  <c:v>6</c:v>
                </c:pt>
                <c:pt idx="11">
                  <c:v>6</c:v>
                </c:pt>
                <c:pt idx="12">
                  <c:v>5</c:v>
                </c:pt>
                <c:pt idx="13">
                  <c:v>4</c:v>
                </c:pt>
                <c:pt idx="14">
                  <c:v>3</c:v>
                </c:pt>
                <c:pt idx="15">
                  <c:v>3</c:v>
                </c:pt>
                <c:pt idx="16">
                  <c:v>3</c:v>
                </c:pt>
                <c:pt idx="17">
                  <c:v>3</c:v>
                </c:pt>
                <c:pt idx="18">
                  <c:v>29</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explosion val="7"/>
          <c:dLbls>
            <c:dLbl>
              <c:idx val="0"/>
              <c:layout>
                <c:manualLayout>
                  <c:x val="8.1135351158165545E-2"/>
                  <c:y val="0"/>
                </c:manualLayout>
              </c:layout>
              <c:tx>
                <c:rich>
                  <a:bodyPr/>
                  <a:lstStyle/>
                  <a:p>
                    <a:r>
                      <a:rPr lang="en-US" dirty="0" smtClean="0"/>
                      <a:t>Private</a:t>
                    </a:r>
                    <a:r>
                      <a:rPr lang="en-US" baseline="0" dirty="0" smtClean="0"/>
                      <a:t> </a:t>
                    </a:r>
                    <a:r>
                      <a:rPr lang="en-US" dirty="0" smtClean="0"/>
                      <a:t>Company</a:t>
                    </a:r>
                    <a:r>
                      <a:rPr lang="en-US" dirty="0"/>
                      <a:t>
15</a:t>
                    </a:r>
                  </a:p>
                </c:rich>
              </c:tx>
              <c:showLegendKey val="0"/>
              <c:showVal val="1"/>
              <c:showCatName val="1"/>
              <c:showSerName val="0"/>
              <c:showPercent val="0"/>
              <c:showBubbleSize val="0"/>
              <c:separator>
</c:separator>
            </c:dLbl>
            <c:dLbl>
              <c:idx val="1"/>
              <c:layout>
                <c:manualLayout>
                  <c:x val="-2.4056490596366064E-2"/>
                  <c:y val="-0.21076324578924527"/>
                </c:manualLayout>
              </c:layout>
              <c:showLegendKey val="0"/>
              <c:showVal val="1"/>
              <c:showCatName val="1"/>
              <c:showSerName val="0"/>
              <c:showPercent val="0"/>
              <c:showBubbleSize val="0"/>
              <c:separator>
</c:separator>
            </c:dLbl>
            <c:dLbl>
              <c:idx val="2"/>
              <c:layout>
                <c:manualLayout>
                  <c:x val="2.3295335923168802E-2"/>
                  <c:y val="-0.4317091181212413"/>
                </c:manualLayout>
              </c:layout>
              <c:showLegendKey val="0"/>
              <c:showVal val="1"/>
              <c:showCatName val="1"/>
              <c:showSerName val="0"/>
              <c:showPercent val="0"/>
              <c:showBubbleSize val="0"/>
              <c:separator>
</c:separator>
            </c:dLbl>
            <c:txPr>
              <a:bodyPr/>
              <a:lstStyle/>
              <a:p>
                <a:pPr>
                  <a:defRPr sz="1800"/>
                </a:pPr>
                <a:endParaRPr lang="es-ES"/>
              </a:p>
            </c:txPr>
            <c:showLegendKey val="0"/>
            <c:showVal val="1"/>
            <c:showCatName val="1"/>
            <c:showSerName val="0"/>
            <c:showPercent val="0"/>
            <c:showBubbleSize val="0"/>
            <c:separator>
</c:separator>
            <c:showLeaderLines val="1"/>
          </c:dLbls>
          <c:cat>
            <c:strRef>
              <c:f>instituciones!$A$1:$A$3</c:f>
              <c:strCache>
                <c:ptCount val="3"/>
                <c:pt idx="0">
                  <c:v>Company</c:v>
                </c:pt>
                <c:pt idx="1">
                  <c:v>Research Center</c:v>
                </c:pt>
                <c:pt idx="2">
                  <c:v>University</c:v>
                </c:pt>
              </c:strCache>
            </c:strRef>
          </c:cat>
          <c:val>
            <c:numRef>
              <c:f>instituciones!$B$1:$B$3</c:f>
              <c:numCache>
                <c:formatCode>General</c:formatCode>
                <c:ptCount val="3"/>
                <c:pt idx="0">
                  <c:v>15</c:v>
                </c:pt>
                <c:pt idx="1">
                  <c:v>76</c:v>
                </c:pt>
                <c:pt idx="2">
                  <c:v>140</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explosion val="25"/>
          <c:dPt>
            <c:idx val="0"/>
            <c:bubble3D val="0"/>
            <c:explosion val="15"/>
          </c:dPt>
          <c:dPt>
            <c:idx val="1"/>
            <c:bubble3D val="0"/>
            <c:explosion val="8"/>
          </c:dPt>
          <c:dPt>
            <c:idx val="2"/>
            <c:bubble3D val="0"/>
            <c:explosion val="15"/>
          </c:dPt>
          <c:dPt>
            <c:idx val="3"/>
            <c:bubble3D val="0"/>
            <c:explosion val="16"/>
          </c:dPt>
          <c:dPt>
            <c:idx val="4"/>
            <c:bubble3D val="0"/>
            <c:explosion val="14"/>
          </c:dPt>
          <c:dPt>
            <c:idx val="5"/>
            <c:bubble3D val="0"/>
            <c:explosion val="13"/>
          </c:dPt>
          <c:dPt>
            <c:idx val="6"/>
            <c:bubble3D val="0"/>
            <c:explosion val="15"/>
          </c:dPt>
          <c:dLbls>
            <c:dLbl>
              <c:idx val="0"/>
              <c:layout>
                <c:manualLayout>
                  <c:x val="3.2395955133601891E-4"/>
                  <c:y val="1.4220678747034374E-2"/>
                </c:manualLayout>
              </c:layout>
              <c:showLegendKey val="0"/>
              <c:showVal val="1"/>
              <c:showCatName val="1"/>
              <c:showSerName val="0"/>
              <c:showPercent val="0"/>
              <c:showBubbleSize val="0"/>
              <c:separator>
</c:separator>
            </c:dLbl>
            <c:dLbl>
              <c:idx val="1"/>
              <c:layout>
                <c:manualLayout>
                  <c:x val="0.12762620781348158"/>
                  <c:y val="0"/>
                </c:manualLayout>
              </c:layout>
              <c:showLegendKey val="0"/>
              <c:showVal val="1"/>
              <c:showCatName val="1"/>
              <c:showSerName val="0"/>
              <c:showPercent val="0"/>
              <c:showBubbleSize val="0"/>
              <c:separator>
</c:separator>
            </c:dLbl>
            <c:dLbl>
              <c:idx val="2"/>
              <c:layout>
                <c:manualLayout>
                  <c:x val="-5.5416652263703134E-3"/>
                  <c:y val="-4.5141147749544357E-2"/>
                </c:manualLayout>
              </c:layout>
              <c:showLegendKey val="0"/>
              <c:showVal val="1"/>
              <c:showCatName val="1"/>
              <c:showSerName val="0"/>
              <c:showPercent val="0"/>
              <c:showBubbleSize val="0"/>
              <c:separator>
</c:separator>
            </c:dLbl>
            <c:dLbl>
              <c:idx val="5"/>
              <c:layout>
                <c:manualLayout>
                  <c:x val="2.2835720225788995E-2"/>
                  <c:y val="1.0332267418537749E-2"/>
                </c:manualLayout>
              </c:layout>
              <c:showLegendKey val="0"/>
              <c:showVal val="1"/>
              <c:showCatName val="1"/>
              <c:showSerName val="0"/>
              <c:showPercent val="0"/>
              <c:showBubbleSize val="0"/>
              <c:separator>
</c:separator>
            </c:dLbl>
            <c:dLbl>
              <c:idx val="6"/>
              <c:layout>
                <c:manualLayout>
                  <c:x val="8.7800323216786866E-2"/>
                  <c:y val="8.4635927059336126E-3"/>
                </c:manualLayout>
              </c:layout>
              <c:showLegendKey val="0"/>
              <c:showVal val="1"/>
              <c:showCatName val="1"/>
              <c:showSerName val="0"/>
              <c:showPercent val="0"/>
              <c:showBubbleSize val="0"/>
              <c:separator>
</c:separator>
            </c:dLbl>
            <c:txPr>
              <a:bodyPr/>
              <a:lstStyle/>
              <a:p>
                <a:pPr>
                  <a:defRPr sz="1600"/>
                </a:pPr>
                <a:endParaRPr lang="es-ES"/>
              </a:p>
            </c:txPr>
            <c:showLegendKey val="0"/>
            <c:showVal val="1"/>
            <c:showCatName val="1"/>
            <c:showSerName val="0"/>
            <c:showPercent val="0"/>
            <c:showBubbleSize val="0"/>
            <c:separator>
</c:separator>
            <c:showLeaderLines val="1"/>
          </c:dLbls>
          <c:cat>
            <c:strRef>
              <c:f>Temática!$A$2:$A$8</c:f>
              <c:strCache>
                <c:ptCount val="7"/>
                <c:pt idx="0">
                  <c:v>Breeding programs</c:v>
                </c:pt>
                <c:pt idx="1">
                  <c:v>Genomes and Genetic Architecture</c:v>
                </c:pt>
                <c:pt idx="2">
                  <c:v>Functional Genomics</c:v>
                </c:pt>
                <c:pt idx="3">
                  <c:v>Environmental risk</c:v>
                </c:pt>
                <c:pt idx="4">
                  <c:v>Biotechnology</c:v>
                </c:pt>
                <c:pt idx="5">
                  <c:v>Sex Control</c:v>
                </c:pt>
                <c:pt idx="6">
                  <c:v>Genomic Select MAS</c:v>
                </c:pt>
              </c:strCache>
            </c:strRef>
          </c:cat>
          <c:val>
            <c:numRef>
              <c:f>Temática!$B$2:$B$8</c:f>
              <c:numCache>
                <c:formatCode>General</c:formatCode>
                <c:ptCount val="7"/>
                <c:pt idx="0">
                  <c:v>78</c:v>
                </c:pt>
                <c:pt idx="1">
                  <c:v>46</c:v>
                </c:pt>
                <c:pt idx="2">
                  <c:v>41</c:v>
                </c:pt>
                <c:pt idx="3">
                  <c:v>21</c:v>
                </c:pt>
                <c:pt idx="4">
                  <c:v>18</c:v>
                </c:pt>
                <c:pt idx="5">
                  <c:v>17</c:v>
                </c:pt>
                <c:pt idx="6">
                  <c:v>10</c:v>
                </c:pt>
              </c:numCache>
            </c:numRef>
          </c:val>
        </c:ser>
        <c:dLbls>
          <c:showLegendKey val="0"/>
          <c:showVal val="1"/>
          <c:showCatName val="1"/>
          <c:showSerName val="0"/>
          <c:showPercent val="0"/>
          <c:showBubbleSize val="0"/>
          <c:showLeaderLines val="1"/>
        </c:dLbls>
        <c:firstSliceAng val="10"/>
      </c:pieChart>
    </c:plotArea>
    <c:plotVisOnly val="1"/>
    <c:dispBlanksAs val="zero"/>
    <c:showDLblsOverMax val="0"/>
  </c:chart>
  <c:txPr>
    <a:bodyPr/>
    <a:lstStyle/>
    <a:p>
      <a:pPr>
        <a:defRPr sz="1400"/>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explosion val="4"/>
          <c:dPt>
            <c:idx val="0"/>
            <c:bubble3D val="0"/>
            <c:explosion val="7"/>
          </c:dPt>
          <c:dPt>
            <c:idx val="1"/>
            <c:bubble3D val="0"/>
            <c:explosion val="9"/>
          </c:dPt>
          <c:dPt>
            <c:idx val="2"/>
            <c:bubble3D val="0"/>
            <c:explosion val="8"/>
          </c:dPt>
          <c:dPt>
            <c:idx val="3"/>
            <c:bubble3D val="0"/>
            <c:explosion val="7"/>
          </c:dPt>
          <c:dLbls>
            <c:dLbl>
              <c:idx val="0"/>
              <c:layout>
                <c:manualLayout>
                  <c:x val="4.0733769038364002E-2"/>
                  <c:y val="-2.4275509375761041E-2"/>
                </c:manualLayout>
              </c:layout>
              <c:showLegendKey val="0"/>
              <c:showVal val="1"/>
              <c:showCatName val="1"/>
              <c:showSerName val="0"/>
              <c:showPercent val="0"/>
              <c:showBubbleSize val="0"/>
              <c:separator>
</c:separator>
            </c:dLbl>
            <c:dLbl>
              <c:idx val="1"/>
              <c:layout>
                <c:manualLayout>
                  <c:x val="-1.3016474206546967E-2"/>
                  <c:y val="2.6890710826095255E-3"/>
                </c:manualLayout>
              </c:layout>
              <c:showLegendKey val="0"/>
              <c:showVal val="1"/>
              <c:showCatName val="1"/>
              <c:showSerName val="0"/>
              <c:showPercent val="0"/>
              <c:showBubbleSize val="0"/>
              <c:separator>
</c:separator>
            </c:dLbl>
            <c:dLbl>
              <c:idx val="2"/>
              <c:layout>
                <c:manualLayout>
                  <c:x val="-8.8750741600337926E-2"/>
                  <c:y val="1.2939632545931756E-2"/>
                </c:manualLayout>
              </c:layout>
              <c:tx>
                <c:rich>
                  <a:bodyPr/>
                  <a:lstStyle/>
                  <a:p>
                    <a:r>
                      <a:rPr lang="en-US" sz="1600" dirty="0" smtClean="0"/>
                      <a:t>General</a:t>
                    </a:r>
                    <a:r>
                      <a:rPr lang="en-US" sz="1600" baseline="0" dirty="0" smtClean="0"/>
                      <a:t> </a:t>
                    </a:r>
                    <a:r>
                      <a:rPr lang="en-US" sz="1600" dirty="0" smtClean="0"/>
                      <a:t>Aquaculture</a:t>
                    </a:r>
                    <a:r>
                      <a:rPr lang="en-US" sz="1600" dirty="0"/>
                      <a:t>
24</a:t>
                    </a:r>
                  </a:p>
                </c:rich>
              </c:tx>
              <c:showLegendKey val="0"/>
              <c:showVal val="1"/>
              <c:showCatName val="1"/>
              <c:showSerName val="0"/>
              <c:showPercent val="0"/>
              <c:showBubbleSize val="0"/>
              <c:separator>
</c:separator>
            </c:dLbl>
            <c:dLbl>
              <c:idx val="3"/>
              <c:layout>
                <c:manualLayout>
                  <c:x val="0.10125281808128422"/>
                  <c:y val="8.5910652920962393E-4"/>
                </c:manualLayout>
              </c:layout>
              <c:showLegendKey val="0"/>
              <c:showVal val="1"/>
              <c:showCatName val="1"/>
              <c:showSerName val="0"/>
              <c:showPercent val="0"/>
              <c:showBubbleSize val="0"/>
              <c:separator>
</c:separator>
            </c:dLbl>
            <c:txPr>
              <a:bodyPr/>
              <a:lstStyle/>
              <a:p>
                <a:pPr>
                  <a:defRPr sz="1600"/>
                </a:pPr>
                <a:endParaRPr lang="es-ES"/>
              </a:p>
            </c:txPr>
            <c:showLegendKey val="0"/>
            <c:showVal val="1"/>
            <c:showCatName val="1"/>
            <c:showSerName val="0"/>
            <c:showPercent val="0"/>
            <c:showBubbleSize val="0"/>
            <c:separator>
</c:separator>
            <c:showLeaderLines val="1"/>
          </c:dLbls>
          <c:cat>
            <c:strRef>
              <c:f>'Tipo organismo'!$A$2:$A$5</c:f>
              <c:strCache>
                <c:ptCount val="4"/>
                <c:pt idx="0">
                  <c:v>Fish</c:v>
                </c:pt>
                <c:pt idx="1">
                  <c:v>Mollusc</c:v>
                </c:pt>
                <c:pt idx="2">
                  <c:v>Aquaculture</c:v>
                </c:pt>
                <c:pt idx="3">
                  <c:v>Crustacean</c:v>
                </c:pt>
              </c:strCache>
            </c:strRef>
          </c:cat>
          <c:val>
            <c:numRef>
              <c:f>'Tipo organismo'!$B$2:$B$5</c:f>
              <c:numCache>
                <c:formatCode>General</c:formatCode>
                <c:ptCount val="4"/>
                <c:pt idx="0">
                  <c:v>169</c:v>
                </c:pt>
                <c:pt idx="1">
                  <c:v>33</c:v>
                </c:pt>
                <c:pt idx="2">
                  <c:v>24</c:v>
                </c:pt>
                <c:pt idx="3">
                  <c:v>5</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explosion val="25"/>
          <c:dLbls>
            <c:dLbl>
              <c:idx val="0"/>
              <c:layout>
                <c:manualLayout>
                  <c:x val="-1.5296670593341184E-2"/>
                  <c:y val="1.3357229600031341E-2"/>
                </c:manualLayout>
              </c:layout>
              <c:showLegendKey val="0"/>
              <c:showVal val="1"/>
              <c:showCatName val="1"/>
              <c:showSerName val="0"/>
              <c:showPercent val="0"/>
              <c:showBubbleSize val="0"/>
              <c:separator>
</c:separator>
            </c:dLbl>
            <c:dLbl>
              <c:idx val="1"/>
              <c:layout>
                <c:manualLayout>
                  <c:x val="-8.2676752020170701E-3"/>
                  <c:y val="-0.10164805891800843"/>
                </c:manualLayout>
              </c:layout>
              <c:showLegendKey val="0"/>
              <c:showVal val="1"/>
              <c:showCatName val="1"/>
              <c:showSerName val="0"/>
              <c:showPercent val="0"/>
              <c:showBubbleSize val="0"/>
              <c:separator>
</c:separator>
            </c:dLbl>
            <c:dLbl>
              <c:idx val="2"/>
              <c:layout>
                <c:manualLayout>
                  <c:x val="-1.329009858019716E-2"/>
                  <c:y val="-2.5245818153328838E-3"/>
                </c:manualLayout>
              </c:layout>
              <c:tx>
                <c:rich>
                  <a:bodyPr/>
                  <a:lstStyle/>
                  <a:p>
                    <a:r>
                      <a:rPr lang="en-US" sz="1200" dirty="0" smtClean="0"/>
                      <a:t>G</a:t>
                    </a:r>
                    <a:r>
                      <a:rPr lang="en-US" dirty="0" smtClean="0"/>
                      <a:t>eneral Aquaculture</a:t>
                    </a:r>
                    <a:r>
                      <a:rPr lang="en-US" dirty="0"/>
                      <a:t>
25</a:t>
                    </a:r>
                  </a:p>
                </c:rich>
              </c:tx>
              <c:showLegendKey val="0"/>
              <c:showVal val="1"/>
              <c:showCatName val="1"/>
              <c:showSerName val="0"/>
              <c:showPercent val="0"/>
              <c:showBubbleSize val="0"/>
              <c:separator>
</c:separator>
            </c:dLbl>
            <c:dLbl>
              <c:idx val="3"/>
              <c:layout>
                <c:manualLayout>
                  <c:x val="-9.9160518321036919E-3"/>
                  <c:y val="-6.0410545696713324E-3"/>
                </c:manualLayout>
              </c:layout>
              <c:showLegendKey val="0"/>
              <c:showVal val="1"/>
              <c:showCatName val="1"/>
              <c:showSerName val="0"/>
              <c:showPercent val="0"/>
              <c:showBubbleSize val="0"/>
              <c:separator>
</c:separator>
            </c:dLbl>
            <c:dLbl>
              <c:idx val="4"/>
              <c:layout>
                <c:manualLayout>
                  <c:x val="1.4827192929210496E-2"/>
                  <c:y val="2.8507165443896801E-3"/>
                </c:manualLayout>
              </c:layout>
              <c:showLegendKey val="0"/>
              <c:showVal val="1"/>
              <c:showCatName val="1"/>
              <c:showSerName val="0"/>
              <c:showPercent val="0"/>
              <c:showBubbleSize val="0"/>
              <c:separator>
</c:separator>
            </c:dLbl>
            <c:dLbl>
              <c:idx val="5"/>
              <c:layout>
                <c:manualLayout>
                  <c:x val="8.7957315860045567E-3"/>
                  <c:y val="-1.619173130229771E-3"/>
                </c:manualLayout>
              </c:layout>
              <c:showLegendKey val="0"/>
              <c:showVal val="1"/>
              <c:showCatName val="1"/>
              <c:showSerName val="0"/>
              <c:showPercent val="0"/>
              <c:showBubbleSize val="0"/>
              <c:separator>
</c:separator>
            </c:dLbl>
            <c:dLbl>
              <c:idx val="9"/>
              <c:layout>
                <c:manualLayout>
                  <c:x val="-1.2881202853120115E-4"/>
                  <c:y val="-7.1925006718178836E-3"/>
                </c:manualLayout>
              </c:layout>
              <c:tx>
                <c:rich>
                  <a:bodyPr/>
                  <a:lstStyle/>
                  <a:p>
                    <a:r>
                      <a:rPr lang="en-US" sz="1200"/>
                      <a:t>O</a:t>
                    </a:r>
                    <a:r>
                      <a:rPr lang="en-US"/>
                      <a:t>ther </a:t>
                    </a:r>
                    <a:r>
                      <a:rPr lang="en-US" smtClean="0"/>
                      <a:t>flatfish</a:t>
                    </a:r>
                    <a:r>
                      <a:rPr lang="en-US" dirty="0"/>
                      <a:t>
8</a:t>
                    </a:r>
                  </a:p>
                </c:rich>
              </c:tx>
              <c:showLegendKey val="0"/>
              <c:showVal val="1"/>
              <c:showCatName val="1"/>
              <c:showSerName val="0"/>
              <c:showPercent val="0"/>
              <c:showBubbleSize val="0"/>
              <c:separator>
</c:separator>
            </c:dLbl>
            <c:txPr>
              <a:bodyPr/>
              <a:lstStyle/>
              <a:p>
                <a:pPr>
                  <a:defRPr sz="1200"/>
                </a:pPr>
                <a:endParaRPr lang="es-ES"/>
              </a:p>
            </c:txPr>
            <c:showLegendKey val="0"/>
            <c:showVal val="1"/>
            <c:showCatName val="1"/>
            <c:showSerName val="0"/>
            <c:showPercent val="0"/>
            <c:showBubbleSize val="0"/>
            <c:separator>
</c:separator>
            <c:showLeaderLines val="1"/>
          </c:dLbls>
          <c:cat>
            <c:strRef>
              <c:f>[2]Hoja5!$A$1:$A$20</c:f>
              <c:strCache>
                <c:ptCount val="20"/>
                <c:pt idx="0">
                  <c:v>Other 35 species</c:v>
                </c:pt>
                <c:pt idx="1">
                  <c:v>Atlantic salmon</c:v>
                </c:pt>
                <c:pt idx="2">
                  <c:v>Aquaculture</c:v>
                </c:pt>
                <c:pt idx="3">
                  <c:v>Oyster</c:v>
                </c:pt>
                <c:pt idx="4">
                  <c:v>Tilapia</c:v>
                </c:pt>
                <c:pt idx="5">
                  <c:v>Turbot</c:v>
                </c:pt>
                <c:pt idx="6">
                  <c:v>Asian sea bass </c:v>
                </c:pt>
                <c:pt idx="7">
                  <c:v>Gilthead seabream</c:v>
                </c:pt>
                <c:pt idx="8">
                  <c:v>Rainbow trout</c:v>
                </c:pt>
                <c:pt idx="9">
                  <c:v>Other flatfishes</c:v>
                </c:pt>
                <c:pt idx="10">
                  <c:v>Catfish</c:v>
                </c:pt>
                <c:pt idx="11">
                  <c:v>Clam</c:v>
                </c:pt>
                <c:pt idx="12">
                  <c:v>Sturgeon</c:v>
                </c:pt>
                <c:pt idx="13">
                  <c:v>European sea bass </c:v>
                </c:pt>
                <c:pt idx="14">
                  <c:v>Mussel</c:v>
                </c:pt>
                <c:pt idx="15">
                  <c:v>Abalone</c:v>
                </c:pt>
                <c:pt idx="16">
                  <c:v>Amberjack</c:v>
                </c:pt>
                <c:pt idx="17">
                  <c:v>Carp</c:v>
                </c:pt>
                <c:pt idx="18">
                  <c:v>Coho salmon</c:v>
                </c:pt>
                <c:pt idx="19">
                  <c:v>Shrimp</c:v>
                </c:pt>
              </c:strCache>
            </c:strRef>
          </c:cat>
          <c:val>
            <c:numRef>
              <c:f>[2]Hoja5!$B$1:$B$20</c:f>
              <c:numCache>
                <c:formatCode>General</c:formatCode>
                <c:ptCount val="20"/>
                <c:pt idx="0">
                  <c:v>46</c:v>
                </c:pt>
                <c:pt idx="1">
                  <c:v>32</c:v>
                </c:pt>
                <c:pt idx="2">
                  <c:v>25</c:v>
                </c:pt>
                <c:pt idx="3">
                  <c:v>15</c:v>
                </c:pt>
                <c:pt idx="4">
                  <c:v>15</c:v>
                </c:pt>
                <c:pt idx="5">
                  <c:v>12</c:v>
                </c:pt>
                <c:pt idx="6">
                  <c:v>9</c:v>
                </c:pt>
                <c:pt idx="7">
                  <c:v>9</c:v>
                </c:pt>
                <c:pt idx="8">
                  <c:v>9</c:v>
                </c:pt>
                <c:pt idx="9">
                  <c:v>8</c:v>
                </c:pt>
                <c:pt idx="10">
                  <c:v>7</c:v>
                </c:pt>
                <c:pt idx="11">
                  <c:v>7</c:v>
                </c:pt>
                <c:pt idx="12">
                  <c:v>7</c:v>
                </c:pt>
                <c:pt idx="13">
                  <c:v>6</c:v>
                </c:pt>
                <c:pt idx="14">
                  <c:v>6</c:v>
                </c:pt>
                <c:pt idx="15">
                  <c:v>4</c:v>
                </c:pt>
                <c:pt idx="16">
                  <c:v>4</c:v>
                </c:pt>
                <c:pt idx="17">
                  <c:v>4</c:v>
                </c:pt>
                <c:pt idx="18">
                  <c:v>4</c:v>
                </c:pt>
                <c:pt idx="19">
                  <c:v>4</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Pt>
            <c:idx val="0"/>
            <c:bubble3D val="0"/>
            <c:explosion val="12"/>
          </c:dPt>
          <c:dLbls>
            <c:dLbl>
              <c:idx val="0"/>
              <c:layout>
                <c:manualLayout>
                  <c:x val="-1.4063867016622945E-4"/>
                  <c:y val="-3.0077282006415924E-2"/>
                </c:manualLayout>
              </c:layout>
              <c:showLegendKey val="0"/>
              <c:showVal val="1"/>
              <c:showCatName val="1"/>
              <c:showSerName val="0"/>
              <c:showPercent val="0"/>
              <c:showBubbleSize val="0"/>
              <c:separator>
</c:separator>
            </c:dLbl>
            <c:dLbl>
              <c:idx val="1"/>
              <c:layout>
                <c:manualLayout>
                  <c:x val="-1.0682305336832927E-2"/>
                  <c:y val="-5.909412365121041E-2"/>
                </c:manualLayout>
              </c:layout>
              <c:showLegendKey val="0"/>
              <c:showVal val="1"/>
              <c:showCatName val="1"/>
              <c:showSerName val="0"/>
              <c:showPercent val="0"/>
              <c:showBubbleSize val="0"/>
              <c:separator>
</c:separator>
            </c:dLbl>
            <c:txPr>
              <a:bodyPr/>
              <a:lstStyle/>
              <a:p>
                <a:pPr>
                  <a:defRPr sz="1600"/>
                </a:pPr>
                <a:endParaRPr lang="es-ES"/>
              </a:p>
            </c:txPr>
            <c:showLegendKey val="0"/>
            <c:showVal val="1"/>
            <c:showCatName val="1"/>
            <c:showSerName val="0"/>
            <c:showPercent val="0"/>
            <c:showBubbleSize val="0"/>
            <c:separator>
</c:separator>
            <c:showLeaderLines val="0"/>
          </c:dLbls>
          <c:cat>
            <c:strRef>
              <c:f>Hoja1!$A$1:$A$2</c:f>
              <c:strCache>
                <c:ptCount val="2"/>
                <c:pt idx="0">
                  <c:v>Oral presentations</c:v>
                </c:pt>
                <c:pt idx="1">
                  <c:v>Poster presentations</c:v>
                </c:pt>
              </c:strCache>
            </c:strRef>
          </c:cat>
          <c:val>
            <c:numRef>
              <c:f>Hoja1!$B$1:$B$2</c:f>
              <c:numCache>
                <c:formatCode>General</c:formatCode>
                <c:ptCount val="2"/>
                <c:pt idx="0">
                  <c:v>87</c:v>
                </c:pt>
                <c:pt idx="1">
                  <c:v>131</c:v>
                </c:pt>
              </c:numCache>
            </c:numRef>
          </c:val>
        </c:ser>
        <c:dLbls>
          <c:showLegendKey val="0"/>
          <c:showVal val="1"/>
          <c:showCatName val="1"/>
          <c:showSerName val="0"/>
          <c:showPercent val="0"/>
          <c:showBubbleSize val="0"/>
          <c:showLeaderLines val="0"/>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44D05-5CE2-4612-93FC-5D9B1BE2C84B}" type="datetimeFigureOut">
              <a:rPr lang="es-ES" smtClean="0"/>
              <a:pPr/>
              <a:t>21/06/2015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013476-C155-4C5B-BF16-54C1D20BE208}" type="slidenum">
              <a:rPr lang="es-ES" smtClean="0"/>
              <a:pPr/>
              <a:t>‹Nº›</a:t>
            </a:fld>
            <a:endParaRPr lang="es-ES"/>
          </a:p>
        </p:txBody>
      </p:sp>
    </p:spTree>
    <p:extLst>
      <p:ext uri="{BB962C8B-B14F-4D97-AF65-F5344CB8AC3E}">
        <p14:creationId xmlns:p14="http://schemas.microsoft.com/office/powerpoint/2010/main" val="57302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8013476-C155-4C5B-BF16-54C1D20BE208}" type="slidenum">
              <a:rPr lang="es-ES" smtClean="0"/>
              <a:pPr/>
              <a:t>8</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8013476-C155-4C5B-BF16-54C1D20BE208}" type="slidenum">
              <a:rPr lang="es-ES" smtClean="0"/>
              <a:pPr/>
              <a:t>14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997311C0-BA3F-47A1-AD70-700D306C9BA4}" type="slidenum">
              <a:rPr lang="es-ES" smtClean="0"/>
              <a:pPr/>
              <a:t>26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EED66100-95DC-406B-BBC0-125EE3D031E5}" type="slidenum">
              <a:rPr lang="es-ES" smtClean="0"/>
              <a:pPr/>
              <a:t>34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16553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2416454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62644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8382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81000" y="1447800"/>
            <a:ext cx="4038600" cy="4648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0" y="1447800"/>
            <a:ext cx="4038600" cy="4648200"/>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137818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1249850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283381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305172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142720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585790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72961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9D354A8-4DEC-48B5-82D3-5D942CD84D85}" type="datetimeFigureOut">
              <a:rPr lang="es-ES" smtClean="0"/>
              <a:pPr/>
              <a:t>21/06/2015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6F8A2D0-D681-435B-A7C8-8136D1D059CB}" type="slidenum">
              <a:rPr lang="es-ES" smtClean="0"/>
              <a:pPr/>
              <a:t>‹Nº›</a:t>
            </a:fld>
            <a:endParaRPr lang="es-ES"/>
          </a:p>
        </p:txBody>
      </p:sp>
    </p:spTree>
    <p:extLst>
      <p:ext uri="{BB962C8B-B14F-4D97-AF65-F5344CB8AC3E}">
        <p14:creationId xmlns:p14="http://schemas.microsoft.com/office/powerpoint/2010/main" val="991985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D354A8-4DEC-48B5-82D3-5D942CD84D85}" type="datetimeFigureOut">
              <a:rPr lang="es-ES" smtClean="0"/>
              <a:pPr/>
              <a:t>21/06/2015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F8A2D0-D681-435B-A7C8-8136D1D059CB}" type="slidenum">
              <a:rPr lang="es-ES" smtClean="0"/>
              <a:pPr/>
              <a:t>‹Nº›</a:t>
            </a:fld>
            <a:endParaRPr lang="es-ES"/>
          </a:p>
        </p:txBody>
      </p:sp>
    </p:spTree>
    <p:extLst>
      <p:ext uri="{BB962C8B-B14F-4D97-AF65-F5344CB8AC3E}">
        <p14:creationId xmlns:p14="http://schemas.microsoft.com/office/powerpoint/2010/main" val="3562021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hyperlink" Target="http://www.google.es/url?sa=i&amp;rct=j&amp;q=&amp;esrc=s&amp;source=images&amp;cd=&amp;cad=rja&amp;uact=8&amp;ved=0CAcQjRw&amp;url=http://www.edualimentaria.com/pescados-y-mariscos-composicion-y-propiedades&amp;ei=xXF1VbPACYL_ULmigSg&amp;psig=AFQjCNGIunJgJg_HVnpC_bgZ8LSbsQc0GA&amp;ust=1433846596071420"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3.jpeg"/><Relationship Id="rId7" Type="http://schemas.openxmlformats.org/officeDocument/2006/relationships/hyperlink" Target="http://www.google.es/url?sa=i&amp;rct=j&amp;q=&amp;esrc=s&amp;source=images&amp;cd=&amp;cad=rja&amp;uact=8&amp;ved=0CAcQjRw&amp;url=http://commons.wikimedia.org/wiki/File:Monasterio_de_Piedra_-_Los_Vadillos.jpg&amp;ei=QYyCVavuKLDPsQTAn6noDA&amp;bvm=bv.96041959,d.cWw&amp;psig=AFQjCNEA2PBlAoJ-HdfXE_v4qJ4WM-QSmA&amp;ust=1434705311898188" TargetMode="External"/><Relationship Id="rId2" Type="http://schemas.openxmlformats.org/officeDocument/2006/relationships/hyperlink" Target="http://www.google.es/url?sa=i&amp;rct=j&amp;q=&amp;esrc=s&amp;source=images&amp;cd=&amp;cad=rja&amp;uact=8&amp;ved=0CAcQjRw&amp;url=http://www.minube.com/rincon/piscifactoria-del-monasterio-de-piedra-a432691&amp;ei=x2B1VcuNIcatUYe_gdgH&amp;bvm=bv.95039771,d.ZGU&amp;psig=AFQjCNHBbtsVwqxLuHKjjxZ7SOBojUfk5g&amp;ust=1433842234312776"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CAcQjRw&amp;url=http://www.moluscosconchi.es/marisco-gallego/almeja-japonica.php&amp;ei=wIR1VZ2DL4HeU7HMgKgP&amp;bvm=bv.95039771,d.bGQ&amp;psig=AFQjCNEsLMf-EV-DrfzDGD4Do9eG4I1eNA&amp;ust=1433851453039281" TargetMode="External"/><Relationship Id="rId13" Type="http://schemas.openxmlformats.org/officeDocument/2006/relationships/image" Target="../media/image30.jpeg"/><Relationship Id="rId18" Type="http://schemas.openxmlformats.org/officeDocument/2006/relationships/hyperlink" Target="http://www.google.es/url?sa=i&amp;rct=j&amp;q=&amp;esrc=s&amp;source=images&amp;cd=&amp;cad=rja&amp;uact=8&amp;ved=0CAcQjRw&amp;url=http://www.cocinaligera.es/index.php/mod.pags/mem.detalle/relcategoria.1300/idpag.1030/relcategoriaPrincipal./v_mod.pags/v_mem.listado/chk.3f169f94df2e6749fe33f4010aeef678.html&amp;ei=WIV1Vcy4E8zwUv76ghA&amp;bvm=bv.95039771,d.bGQ&amp;psig=AFQjCNEM-3JRI3aiGxQ2WhPlGfISOLPHwQ&amp;ust=1433851594747742" TargetMode="External"/><Relationship Id="rId3" Type="http://schemas.openxmlformats.org/officeDocument/2006/relationships/hyperlink" Target="http://www.google.es/url?sa=i&amp;rct=j&amp;q=&amp;esrc=s&amp;source=images&amp;cd=&amp;cad=rja&amp;uact=8&amp;ved=0CAcQjRw&amp;url=http://settleproject.com/about/aboutsettle&amp;ei=znl1VZemFYL9Up36gegH&amp;psig=AFQjCNEgi3cg7SW4QDWthcPykLfolgHbwg&amp;ust=1433848643081291" TargetMode="External"/><Relationship Id="rId21" Type="http://schemas.openxmlformats.org/officeDocument/2006/relationships/image" Target="../media/image34.jpeg"/><Relationship Id="rId7" Type="http://schemas.openxmlformats.org/officeDocument/2006/relationships/image" Target="../media/image28.jpeg"/><Relationship Id="rId12" Type="http://schemas.openxmlformats.org/officeDocument/2006/relationships/hyperlink" Target="http://www.google.es/url?sa=i&amp;rct=j&amp;q=&amp;esrc=s&amp;source=images&amp;cd=&amp;cad=rja&amp;uact=8&amp;ved=0CAcQjRw&amp;url=http://www.gastrosoler.com/pagina_nueva_172.htm&amp;ei=wnR1VYarO6SM7Aas7YCADQ&amp;psig=AFQjCNH1GuZ88eVDd7V5Mbstf9i5VUHRKw&amp;ust=1433847309115513" TargetMode="External"/><Relationship Id="rId17" Type="http://schemas.openxmlformats.org/officeDocument/2006/relationships/image" Target="../media/image32.jpeg"/><Relationship Id="rId2" Type="http://schemas.openxmlformats.org/officeDocument/2006/relationships/image" Target="../media/image26.png"/><Relationship Id="rId16" Type="http://schemas.openxmlformats.org/officeDocument/2006/relationships/hyperlink" Target="http://www.google.es/url?sa=i&amp;rct=j&amp;q=&amp;esrc=s&amp;source=images&amp;cd=&amp;cad=rja&amp;uact=8&amp;ved=0CAcQjRw&amp;url=http://www.pescadosvazquez.com/lubina/&amp;ei=tXV1VdCKA4azUbLOgig&amp;psig=AFQjCNHakDV1Dq130EQz8P_0OY3WulANYg&amp;ust=1433847600501636" TargetMode="External"/><Relationship Id="rId20" Type="http://schemas.openxmlformats.org/officeDocument/2006/relationships/hyperlink" Target="http://www.google.es/url?sa=i&amp;rct=j&amp;q=&amp;esrc=s&amp;source=images&amp;cd=&amp;cad=rja&amp;uact=8&amp;ved=0CAcQjRw&amp;url=http://contenidos.educarex.es/mci/2006/12/html/fichas/fichatruchaarco.htm&amp;ei=q4V1VaTqIsKBUZTGgIAL&amp;bvm=bv.95039771,d.bGQ&amp;psig=AFQjCNFRYW4U2j1jWwFp1REXs1kRchCHog&amp;ust=1433851688499840" TargetMode="External"/><Relationship Id="rId1" Type="http://schemas.openxmlformats.org/officeDocument/2006/relationships/slideLayout" Target="../slideLayouts/slideLayout7.xml"/><Relationship Id="rId6" Type="http://schemas.openxmlformats.org/officeDocument/2006/relationships/hyperlink" Target="http://www.google.es/url?sa=i&amp;rct=j&amp;q=&amp;esrc=s&amp;source=images&amp;cd=&amp;cad=rja&amp;uact=8&amp;ved=0CAcQjRw&amp;url=http://www.moluscosconchi.es/marisco-gallego/berberecho.php&amp;ei=hYR1VZXvGsW2Ufr9gdgI&amp;bvm=bv.95039771,d.bGQ&amp;psig=AFQjCNHtuWU56b28xUS4mzE4JW0Ku9dNdw&amp;ust=1433851302046215" TargetMode="External"/><Relationship Id="rId11" Type="http://schemas.openxmlformats.org/officeDocument/2006/relationships/image" Target="../media/image20.jpeg"/><Relationship Id="rId5" Type="http://schemas.openxmlformats.org/officeDocument/2006/relationships/image" Target="../media/image19.jpeg"/><Relationship Id="rId15" Type="http://schemas.openxmlformats.org/officeDocument/2006/relationships/image" Target="../media/image31.gif"/><Relationship Id="rId10"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19" Type="http://schemas.openxmlformats.org/officeDocument/2006/relationships/image" Target="../media/image33.gif"/><Relationship Id="rId4" Type="http://schemas.openxmlformats.org/officeDocument/2006/relationships/image" Target="../media/image27.jpeg"/><Relationship Id="rId9" Type="http://schemas.openxmlformats.org/officeDocument/2006/relationships/image" Target="../media/image29.jpeg"/><Relationship Id="rId14" Type="http://schemas.openxmlformats.org/officeDocument/2006/relationships/hyperlink" Target="http://www.google.es/url?sa=i&amp;rct=j&amp;q=&amp;esrc=s&amp;source=images&amp;cd=&amp;cad=rja&amp;uact=8&amp;ved=0CAcQjRw&amp;url=http://www.viarural.com.es/alimentos/pescados-y-mariscos/dorada/dorada.htm&amp;ei=dnV1VZzMCO607Qbz9oHICw&amp;psig=AFQjCNFu1ULgwtmUJBziRHPI9rMUuOam8Q&amp;ust=143384753764554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7" Type="http://schemas.openxmlformats.org/officeDocument/2006/relationships/image" Target="../media/image36.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www.google.es/url?sa=i&amp;rct=j&amp;q=&amp;esrc=s&amp;source=images&amp;cd=&amp;cad=rja&amp;uact=8&amp;ved=0CAcQjRw&amp;url=http://www.pi-dir.com/sel/castillos_castles/es/castillos_castles_spain_google_earth.htm&amp;ei=NYh1VeHtHufZ7Aa9q4GoDg&amp;bvm=bv.95039771,d.bGQ&amp;psig=AFQjCNHYtpn73fHfIL8bOKEKhYuo2KDhsA&amp;ust=1433852311809929" TargetMode="External"/><Relationship Id="rId5" Type="http://schemas.openxmlformats.org/officeDocument/2006/relationships/image" Target="../media/image35.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7" Type="http://schemas.openxmlformats.org/officeDocument/2006/relationships/hyperlink" Target="http://www.google.es/url?sa=i&amp;rct=j&amp;q=&amp;esrc=s&amp;source=images&amp;cd=&amp;cad=rja&amp;uact=8&amp;ved=0CAcQjRw&amp;url=http://bluscus.es/blog/la-historia-de-la-conserva/&amp;ei=Q4eCVcXBOIPo-QGEl5yABQ&amp;psig=AFQjCNE6zZAEgOqqIjFVDV2H4MFyxmCtUw&amp;ust=1434704066667964"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www.google.es/url?sa=i&amp;rct=j&amp;q=&amp;esrc=s&amp;source=images&amp;cd=&amp;cad=rja&amp;uact=8&amp;ved=0CAcQjRw&amp;url=http://www.farodevigo.es/sociedad-cultura/2013/03/16/tvg-estrena-serie-raices-ahonda-historia-industria-gallega/774702.html&amp;ei=Z3B1VaiXKMKvUbOmgagH&amp;bvm=bv.95039771,d.ZGU&amp;psig=AFQjCNFeCXl6xcpldy3fhboqsAyuGfrUSg&amp;ust=1433846158082935" TargetMode="Externa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20.jpeg"/><Relationship Id="rId4"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0.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20.jpeg"/><Relationship Id="rId4"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es/url?sa=i&amp;rct=j&amp;q=&amp;esrc=s&amp;source=images&amp;cd=&amp;cad=rja&amp;uact=8&amp;ved=0CAcQjRw&amp;url=http://wunc.org/stream-change&amp;ei=B3eCVZjGI8L3UvOjiZgI&amp;bvm=bv.96041959,d.d24&amp;psig=AFQjCNGg7CR-jPU23mi3CfgwWfH_rjxOXw&amp;ust=1434699904105623"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45.jpeg"/><Relationship Id="rId7" Type="http://schemas.openxmlformats.org/officeDocument/2006/relationships/image" Target="../media/image46.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9.jpeg"/><Relationship Id="rId7" Type="http://schemas.openxmlformats.org/officeDocument/2006/relationships/image" Target="../media/image4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image" Target="../media/image51.jpeg"/><Relationship Id="rId10" Type="http://schemas.openxmlformats.org/officeDocument/2006/relationships/image" Target="../media/image20.jpeg"/><Relationship Id="rId4" Type="http://schemas.openxmlformats.org/officeDocument/2006/relationships/image" Target="../media/image50.jpeg"/><Relationship Id="rId9"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54.png"/><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7" Type="http://schemas.openxmlformats.org/officeDocument/2006/relationships/hyperlink" Target="http://www.google.es/url?sa=i&amp;rct=j&amp;q=&amp;esrc=s&amp;source=images&amp;cd=&amp;cad=rja&amp;uact=8&amp;ved=0CAcQjRw&amp;url=http://www.pescadosvazquez.com/lubina/&amp;ei=tXV1VdCKA4azUbLOgig&amp;psig=AFQjCNHakDV1Dq130EQz8P_0OY3WulANYg&amp;ust=1433847600501636" TargetMode="External"/><Relationship Id="rId12"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1.gif"/><Relationship Id="rId11" Type="http://schemas.openxmlformats.org/officeDocument/2006/relationships/hyperlink" Target="http://www.google.es/url?sa=i&amp;rct=j&amp;q=&amp;esrc=s&amp;source=images&amp;cd=&amp;cad=rja&amp;uact=8&amp;ved=0CAcQjRw&amp;url=http://www.applusnorcontrol.com/es/new/Applus__Norcontrol_ha_resultado_adjudicataria_del_servicio_de_control_e_inspeccion_ambiental_de_las_actividades_productoras_y_gestoras_de_residuos_de_Galicia-1340251658130&amp;ei=rbB2VbDcAszqUsX5g6gN&amp;bvm=bv.95039771,d.d24&amp;psig=AFQjCNEFyj4Z4e9H1fkH5YqOge7v8LbIgw&amp;ust=1433928135169974" TargetMode="External"/><Relationship Id="rId5" Type="http://schemas.openxmlformats.org/officeDocument/2006/relationships/hyperlink" Target="http://www.google.es/url?sa=i&amp;rct=j&amp;q=&amp;esrc=s&amp;source=images&amp;cd=&amp;cad=rja&amp;uact=8&amp;ved=0CAcQjRw&amp;url=http://www.viarural.com.es/alimentos/pescados-y-mariscos/dorada/dorada.htm&amp;ei=dnV1VZzMCO607Qbz9oHICw&amp;psig=AFQjCNFu1ULgwtmUJBziRHPI9rMUuOam8Q&amp;ust=1433847537645548" TargetMode="External"/><Relationship Id="rId15" Type="http://schemas.openxmlformats.org/officeDocument/2006/relationships/image" Target="../media/image30.jpeg"/><Relationship Id="rId10" Type="http://schemas.openxmlformats.org/officeDocument/2006/relationships/image" Target="../media/image41.jpeg"/><Relationship Id="rId4" Type="http://schemas.openxmlformats.org/officeDocument/2006/relationships/image" Target="../media/image20.jpeg"/><Relationship Id="rId9" Type="http://schemas.openxmlformats.org/officeDocument/2006/relationships/image" Target="../media/image19.jpeg"/><Relationship Id="rId14" Type="http://schemas.openxmlformats.org/officeDocument/2006/relationships/hyperlink" Target="http://www.google.es/url?sa=i&amp;rct=j&amp;q=&amp;esrc=s&amp;source=images&amp;cd=&amp;cad=rja&amp;uact=8&amp;ved=0CAcQjRw&amp;url=http://www.gastrosoler.com/pagina_nueva_172.htm&amp;ei=wnR1VYarO6SM7Aas7YCADQ&amp;psig=AFQjCNH1GuZ88eVDd7V5Mbstf9i5VUHRKw&amp;ust=1433847309115513"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1.emf"/><Relationship Id="rId13" Type="http://schemas.openxmlformats.org/officeDocument/2006/relationships/image" Target="../media/image66.emf"/><Relationship Id="rId18" Type="http://schemas.openxmlformats.org/officeDocument/2006/relationships/image" Target="../media/image71.emf"/><Relationship Id="rId26" Type="http://schemas.openxmlformats.org/officeDocument/2006/relationships/image" Target="../media/image19.jpeg"/><Relationship Id="rId3" Type="http://schemas.openxmlformats.org/officeDocument/2006/relationships/image" Target="../media/image56.emf"/><Relationship Id="rId21" Type="http://schemas.openxmlformats.org/officeDocument/2006/relationships/image" Target="../media/image74.emf"/><Relationship Id="rId7" Type="http://schemas.openxmlformats.org/officeDocument/2006/relationships/image" Target="../media/image60.emf"/><Relationship Id="rId12" Type="http://schemas.openxmlformats.org/officeDocument/2006/relationships/image" Target="../media/image65.emf"/><Relationship Id="rId17" Type="http://schemas.openxmlformats.org/officeDocument/2006/relationships/image" Target="../media/image70.emf"/><Relationship Id="rId25" Type="http://schemas.openxmlformats.org/officeDocument/2006/relationships/image" Target="../media/image78.emf"/><Relationship Id="rId2" Type="http://schemas.openxmlformats.org/officeDocument/2006/relationships/image" Target="../media/image55.emf"/><Relationship Id="rId16" Type="http://schemas.openxmlformats.org/officeDocument/2006/relationships/image" Target="../media/image69.emf"/><Relationship Id="rId20" Type="http://schemas.openxmlformats.org/officeDocument/2006/relationships/image" Target="../media/image73.emf"/><Relationship Id="rId1" Type="http://schemas.openxmlformats.org/officeDocument/2006/relationships/slideLayout" Target="../slideLayouts/slideLayout7.xml"/><Relationship Id="rId6" Type="http://schemas.openxmlformats.org/officeDocument/2006/relationships/image" Target="../media/image59.emf"/><Relationship Id="rId11" Type="http://schemas.openxmlformats.org/officeDocument/2006/relationships/image" Target="../media/image64.emf"/><Relationship Id="rId24" Type="http://schemas.openxmlformats.org/officeDocument/2006/relationships/image" Target="../media/image77.emf"/><Relationship Id="rId5" Type="http://schemas.openxmlformats.org/officeDocument/2006/relationships/image" Target="../media/image58.emf"/><Relationship Id="rId15" Type="http://schemas.openxmlformats.org/officeDocument/2006/relationships/image" Target="../media/image68.emf"/><Relationship Id="rId23" Type="http://schemas.openxmlformats.org/officeDocument/2006/relationships/image" Target="../media/image76.emf"/><Relationship Id="rId28" Type="http://schemas.openxmlformats.org/officeDocument/2006/relationships/image" Target="../media/image20.jpeg"/><Relationship Id="rId10" Type="http://schemas.openxmlformats.org/officeDocument/2006/relationships/image" Target="../media/image63.emf"/><Relationship Id="rId19" Type="http://schemas.openxmlformats.org/officeDocument/2006/relationships/image" Target="../media/image72.emf"/><Relationship Id="rId4" Type="http://schemas.openxmlformats.org/officeDocument/2006/relationships/image" Target="../media/image57.emf"/><Relationship Id="rId9" Type="http://schemas.openxmlformats.org/officeDocument/2006/relationships/image" Target="../media/image62.emf"/><Relationship Id="rId14" Type="http://schemas.openxmlformats.org/officeDocument/2006/relationships/image" Target="../media/image67.emf"/><Relationship Id="rId22" Type="http://schemas.openxmlformats.org/officeDocument/2006/relationships/image" Target="../media/image75.emf"/><Relationship Id="rId27"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image" Target="../media/image89.png"/><Relationship Id="rId18" Type="http://schemas.openxmlformats.org/officeDocument/2006/relationships/image" Target="../media/image94.png"/><Relationship Id="rId26" Type="http://schemas.openxmlformats.org/officeDocument/2006/relationships/image" Target="../media/image102.png"/><Relationship Id="rId3" Type="http://schemas.openxmlformats.org/officeDocument/2006/relationships/image" Target="../media/image79.png"/><Relationship Id="rId21" Type="http://schemas.openxmlformats.org/officeDocument/2006/relationships/image" Target="../media/image97.png"/><Relationship Id="rId7" Type="http://schemas.openxmlformats.org/officeDocument/2006/relationships/image" Target="../media/image83.png"/><Relationship Id="rId12" Type="http://schemas.openxmlformats.org/officeDocument/2006/relationships/image" Target="../media/image88.png"/><Relationship Id="rId17" Type="http://schemas.openxmlformats.org/officeDocument/2006/relationships/image" Target="../media/image93.png"/><Relationship Id="rId25" Type="http://schemas.openxmlformats.org/officeDocument/2006/relationships/image" Target="../media/image101.png"/><Relationship Id="rId2" Type="http://schemas.openxmlformats.org/officeDocument/2006/relationships/notesSlide" Target="../notesSlides/notesSlide4.xml"/><Relationship Id="rId16" Type="http://schemas.openxmlformats.org/officeDocument/2006/relationships/image" Target="../media/image92.png"/><Relationship Id="rId20" Type="http://schemas.openxmlformats.org/officeDocument/2006/relationships/image" Target="../media/image96.png"/><Relationship Id="rId29"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24" Type="http://schemas.openxmlformats.org/officeDocument/2006/relationships/image" Target="../media/image100.png"/><Relationship Id="rId5" Type="http://schemas.openxmlformats.org/officeDocument/2006/relationships/image" Target="../media/image81.png"/><Relationship Id="rId15" Type="http://schemas.openxmlformats.org/officeDocument/2006/relationships/image" Target="../media/image91.png"/><Relationship Id="rId23" Type="http://schemas.openxmlformats.org/officeDocument/2006/relationships/image" Target="../media/image99.png"/><Relationship Id="rId28"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10" Type="http://schemas.openxmlformats.org/officeDocument/2006/relationships/image" Target="../media/image86.png"/><Relationship Id="rId19" Type="http://schemas.openxmlformats.org/officeDocument/2006/relationships/image" Target="../media/image95.png"/><Relationship Id="rId4" Type="http://schemas.openxmlformats.org/officeDocument/2006/relationships/image" Target="../media/image80.png"/><Relationship Id="rId9" Type="http://schemas.openxmlformats.org/officeDocument/2006/relationships/image" Target="../media/image85.png"/><Relationship Id="rId14" Type="http://schemas.openxmlformats.org/officeDocument/2006/relationships/image" Target="../media/image90.png"/><Relationship Id="rId22" Type="http://schemas.openxmlformats.org/officeDocument/2006/relationships/image" Target="../media/image98.png"/><Relationship Id="rId27"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hyperlink" Target="http://www.google.es/url?sa=i&amp;rct=j&amp;q=&amp;esrc=s&amp;source=images&amp;cd=&amp;cad=rja&amp;uact=8&amp;ved=0CAcQjRw&amp;url=http://settleproject.com/about/aboutsettle&amp;ei=znl1VZemFYL9Up36gegH&amp;psig=AFQjCNEgi3cg7SW4QDWthcPykLfolgHbwg&amp;ust=1433848643081291" TargetMode="External"/><Relationship Id="rId3" Type="http://schemas.openxmlformats.org/officeDocument/2006/relationships/image" Target="../media/image104.wmf"/><Relationship Id="rId7" Type="http://schemas.openxmlformats.org/officeDocument/2006/relationships/hyperlink" Target="http://www.google.es/url?sa=i&amp;rct=j&amp;q=&amp;esrc=s&amp;source=images&amp;cd=&amp;cad=rja&amp;uact=8&amp;ved=0CAcQjRw&amp;url=http://www.viarural.com.es/alimentos/pescados-y-mariscos/dorada/dorada.htm&amp;ei=dnV1VZzMCO607Qbz9oHICw&amp;psig=AFQjCNFu1ULgwtmUJBziRHPI9rMUuOam8Q&amp;ust=1433847537645548" TargetMode="External"/><Relationship Id="rId12" Type="http://schemas.openxmlformats.org/officeDocument/2006/relationships/image" Target="../media/image30.jpe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hyperlink" Target="http://www.google.es/url?sa=i&amp;rct=j&amp;q=&amp;esrc=s&amp;source=images&amp;cd=&amp;cad=rja&amp;uact=8&amp;ved=0CAcQjRw&amp;url=http://www.gastrosoler.com/pagina_nueva_172.htm&amp;ei=wnR1VYarO6SM7Aas7YCADQ&amp;psig=AFQjCNH1GuZ88eVDd7V5Mbstf9i5VUHRKw&amp;ust=1433847309115513" TargetMode="External"/><Relationship Id="rId5"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15" Type="http://schemas.openxmlformats.org/officeDocument/2006/relationships/image" Target="../media/image105.jpeg"/><Relationship Id="rId10" Type="http://schemas.openxmlformats.org/officeDocument/2006/relationships/image" Target="../media/image32.jpeg"/><Relationship Id="rId4" Type="http://schemas.openxmlformats.org/officeDocument/2006/relationships/image" Target="../media/image19.jpeg"/><Relationship Id="rId9" Type="http://schemas.openxmlformats.org/officeDocument/2006/relationships/hyperlink" Target="http://www.google.es/url?sa=i&amp;rct=j&amp;q=&amp;esrc=s&amp;source=images&amp;cd=&amp;cad=rja&amp;uact=8&amp;ved=0CAcQjRw&amp;url=http://www.pescadosvazquez.com/lubina/&amp;ei=tXV1VdCKA4azUbLOgig&amp;psig=AFQjCNHakDV1Dq130EQz8P_0OY3WulANYg&amp;ust=1433847600501636" TargetMode="External"/><Relationship Id="rId14" Type="http://schemas.openxmlformats.org/officeDocument/2006/relationships/image" Target="../media/image27.jpeg"/></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7" Type="http://schemas.openxmlformats.org/officeDocument/2006/relationships/image" Target="../media/image30.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hyperlink" Target="http://www.google.es/url?sa=i&amp;rct=j&amp;q=&amp;esrc=s&amp;source=images&amp;cd=&amp;cad=rja&amp;uact=8&amp;ved=0CAcQjRw&amp;url=http://www.gastrosoler.com/pagina_nueva_172.htm&amp;ei=wnR1VYarO6SM7Aas7YCADQ&amp;psig=AFQjCNH1GuZ88eVDd7V5Mbstf9i5VUHRKw&amp;ust=1433847309115513" TargetMode="External"/><Relationship Id="rId5" Type="http://schemas.openxmlformats.org/officeDocument/2006/relationships/image" Target="../media/image4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8" Type="http://schemas.openxmlformats.org/officeDocument/2006/relationships/hyperlink" Target="http://www.google.es/url?sa=i&amp;rct=j&amp;q=&amp;esrc=s&amp;source=images&amp;cd=&amp;cad=rja&amp;uact=8&amp;ved=0CAcQjRw&amp;url=http://www.viarural.com.es/alimentos/pescados-y-mariscos/dorada/dorada.htm&amp;ei=dnV1VZzMCO607Qbz9oHICw&amp;psig=AFQjCNFu1ULgwtmUJBziRHPI9rMUuOam8Q&amp;ust=1433847537645548" TargetMode="External"/><Relationship Id="rId13" Type="http://schemas.openxmlformats.org/officeDocument/2006/relationships/image" Target="../media/image108.gif"/><Relationship Id="rId18" Type="http://schemas.openxmlformats.org/officeDocument/2006/relationships/hyperlink" Target="http://www.google.es/url?sa=i&amp;rct=j&amp;q=&amp;esrc=s&amp;source=images&amp;cd=&amp;cad=rja&amp;uact=8&amp;ved=0CAcQjRw&amp;url=http://armacao.exblog.jp/tags/Solea%20senegalensis/&amp;ei=TXh1VYDJDYnjU9WbgKAO&amp;psig=AFQjCNFcxbwe6FgphrYfZ85jshoPy1LVQQ&amp;ust=1433848211292406" TargetMode="External"/><Relationship Id="rId26" Type="http://schemas.openxmlformats.org/officeDocument/2006/relationships/image" Target="../media/image114.jpeg"/><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21" Type="http://schemas.openxmlformats.org/officeDocument/2006/relationships/image" Target="../media/image30.jpeg"/><Relationship Id="rId7" Type="http://schemas.openxmlformats.org/officeDocument/2006/relationships/image" Target="../media/image107.jpeg"/><Relationship Id="rId12" Type="http://schemas.openxmlformats.org/officeDocument/2006/relationships/hyperlink" Target="http://www.google.es/url?sa=i&amp;rct=j&amp;q=&amp;esrc=s&amp;source=images&amp;cd=&amp;cad=rja&amp;uact=8&amp;ved=0CAcQjRw&amp;url=http://www.cos.youth4work.com/Andromeda-BPO-Company/jobs/4933-bpo-voice-for-sslcpucdiplomaany-graduate-in-Bangalore&amp;ei=n3h1Vb2WD8z5Up_1gLAC&amp;psig=AFQjCNGTUI2_E1J8AF5us296COaOF0ZiOw&amp;ust=1433848341558901" TargetMode="External"/><Relationship Id="rId17" Type="http://schemas.openxmlformats.org/officeDocument/2006/relationships/image" Target="../media/image110.jpeg"/><Relationship Id="rId25" Type="http://schemas.openxmlformats.org/officeDocument/2006/relationships/hyperlink" Target="http://www.google.es/url?sa=i&amp;rct=j&amp;q=&amp;esrc=s&amp;source=images&amp;cd=&amp;cad=rja&amp;uact=8&amp;ved=0CAcQjRxqFQoTCKHb26T1hMYCFaII2woduIUANQ&amp;url=http://www.effab.org/ProjectsandNetworks/CurrentProjectsandNetworks.aspx&amp;ei=NRF4VeHsH6KR7Aa4i4KoAw&amp;bvm=bv.95039771,d.ZGU&amp;psig=AFQjCNHnNJ8vMw_aQt06xQ9VdLMfsYoYZA&amp;ust=1434018474867449" TargetMode="External"/><Relationship Id="rId2" Type="http://schemas.openxmlformats.org/officeDocument/2006/relationships/image" Target="../media/image19.jpeg"/><Relationship Id="rId16" Type="http://schemas.openxmlformats.org/officeDocument/2006/relationships/hyperlink" Target="http://www.google.es/url?sa=i&amp;rct=j&amp;q=&amp;esrc=s&amp;source=images&amp;cd=&amp;cad=rja&amp;uact=8&amp;ved=0CAcQjRw&amp;url=http://www.mispeces.com/nav/guia-sector/ficha-guia-del-sector-detalle/CUPIMAR/&amp;ei=HXh1Vc_lB4r2UoTSgaAD&amp;psig=AFQjCNFcxbwe6FgphrYfZ85jshoPy1LVQQ&amp;ust=1433848211292406" TargetMode="External"/><Relationship Id="rId20" Type="http://schemas.openxmlformats.org/officeDocument/2006/relationships/hyperlink" Target="http://www.google.es/url?sa=i&amp;rct=j&amp;q=&amp;esrc=s&amp;source=images&amp;cd=&amp;cad=rja&amp;uact=8&amp;ved=0CAcQjRw&amp;url=http://www.gastrosoler.com/pagina_nueva_172.htm&amp;ei=wnR1VYarO6SM7Aas7YCADQ&amp;psig=AFQjCNH1GuZ88eVDd7V5Mbstf9i5VUHRKw&amp;ust=1433847309115513" TargetMode="External"/><Relationship Id="rId29" Type="http://schemas.openxmlformats.org/officeDocument/2006/relationships/hyperlink" Target="http://www.google.es/url?sa=i&amp;rct=j&amp;q=&amp;esrc=s&amp;source=images&amp;cd=&amp;cad=rja&amp;uact=8&amp;ved=0CAcQjRw&amp;url=http://www.coastalzoneservices.ie/euProjects.html&amp;ei=kvCCVeSBHMG6UoH9gfgC&amp;bvm=bv.96041959,d.d24&amp;psig=AFQjCNFh8EvC0B8hHGRf0x6eCobVfZcPdA&amp;ust=1434731011674053" TargetMode="External"/><Relationship Id="rId1" Type="http://schemas.openxmlformats.org/officeDocument/2006/relationships/slideLayout" Target="../slideLayouts/slideLayout7.xml"/><Relationship Id="rId6" Type="http://schemas.openxmlformats.org/officeDocument/2006/relationships/hyperlink" Target="http://www.google.es/url?sa=i&amp;rct=j&amp;q=&amp;esrc=s&amp;source=images&amp;cd=&amp;cad=rja&amp;uact=8&amp;ved=0CAcQjRw&amp;url=http://www.trademarkia.com/ctm/grupo-culmarex-681815_es-mx.htm&amp;ei=O3d1Va2JFIvzUJnGgvgK&amp;psig=AFQjCNHrPcyFtfogAa-t-2hInCm7ppW1pg&amp;ust=1433847990044575" TargetMode="External"/><Relationship Id="rId11" Type="http://schemas.openxmlformats.org/officeDocument/2006/relationships/image" Target="../media/image32.jpeg"/><Relationship Id="rId24" Type="http://schemas.openxmlformats.org/officeDocument/2006/relationships/image" Target="../media/image113.png"/><Relationship Id="rId5" Type="http://schemas.openxmlformats.org/officeDocument/2006/relationships/image" Target="../media/image106.jpeg"/><Relationship Id="rId15" Type="http://schemas.openxmlformats.org/officeDocument/2006/relationships/image" Target="../media/image109.png"/><Relationship Id="rId23" Type="http://schemas.openxmlformats.org/officeDocument/2006/relationships/image" Target="../media/image112.gif"/><Relationship Id="rId28" Type="http://schemas.openxmlformats.org/officeDocument/2006/relationships/image" Target="../media/image115.jpeg"/><Relationship Id="rId10" Type="http://schemas.openxmlformats.org/officeDocument/2006/relationships/hyperlink" Target="http://www.google.es/url?sa=i&amp;rct=j&amp;q=&amp;esrc=s&amp;source=images&amp;cd=&amp;cad=rja&amp;uact=8&amp;ved=0CAcQjRw&amp;url=http://www.pescadosvazquez.com/lubina/&amp;ei=tXV1VdCKA4azUbLOgig&amp;psig=AFQjCNHakDV1Dq130EQz8P_0OY3WulANYg&amp;ust=1433847600501636" TargetMode="External"/><Relationship Id="rId19" Type="http://schemas.openxmlformats.org/officeDocument/2006/relationships/image" Target="../media/image111.jpeg"/><Relationship Id="rId4" Type="http://schemas.openxmlformats.org/officeDocument/2006/relationships/image" Target="../media/image20.jpeg"/><Relationship Id="rId9" Type="http://schemas.openxmlformats.org/officeDocument/2006/relationships/image" Target="../media/image31.gif"/><Relationship Id="rId14" Type="http://schemas.openxmlformats.org/officeDocument/2006/relationships/hyperlink" Target="http://www.google.es/url?sa=i&amp;rct=j&amp;q=&amp;esrc=s&amp;source=images&amp;cd=&amp;cad=rja&amp;uact=8&amp;ved=0CAcQjRw&amp;url=http://www.dsm.com/products/dyneema/en_US/applications.html&amp;ei=wHh1VfOJAsbxUP2EgcgN&amp;psig=AFQjCNGTUI2_E1J8AF5us296COaOF0ZiOw&amp;ust=1433848341558901" TargetMode="External"/><Relationship Id="rId22" Type="http://schemas.openxmlformats.org/officeDocument/2006/relationships/hyperlink" Target="http://www.google.es/url?sa=i&amp;rct=j&amp;q=&amp;esrc=s&amp;source=images&amp;cd=&amp;cad=rja&amp;uact=8&amp;ved=0CAcQjRxqFQoTCNLN55D0hMYCFShZ2wodYuYAiw&amp;url=http://interreg-sudoe.eu/ESP/f/138/49/AQUAGENET/Los-proyectos-aprobados/Red-transnacional-de-biotecnologia-en-acuicultura&amp;ei=_w94VZLSFKiy7QbizIPYCA&amp;bvm=bv.95039771,d.ZGU&amp;psig=AFQjCNGOTUz1Xz3nlkRcSEmr6XHP7cCf1Q&amp;ust=1434018170175759" TargetMode="External"/><Relationship Id="rId27" Type="http://schemas.openxmlformats.org/officeDocument/2006/relationships/hyperlink" Target="http://www.google.es/url?sa=i&amp;rct=j&amp;q=&amp;esrc=s&amp;source=images&amp;cd=&amp;cad=rja&amp;uact=8&amp;ved=0CAcQjRxqFQoTCPGrvd6eksYCFeVn2wodqdwAZQ&amp;url=http://www.eufic.org/article/es/show/eu-initiatives/rid/diversify/&amp;ei=gQ1_VbHnBuXP7QapuYOoBg&amp;bvm=bv.95515949,d.ZGU&amp;psig=AFQjCNGcBv2GBJkB29OyXlQuyPw1LRUPdw&amp;ust=1434476283516101" TargetMode="External"/><Relationship Id="rId30" Type="http://schemas.openxmlformats.org/officeDocument/2006/relationships/image" Target="../media/image116.png"/></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es/url?sa=i&amp;rct=j&amp;q=&amp;esrc=s&amp;source=images&amp;cd=&amp;cad=rja&amp;uact=8&amp;ved=0CAcQjRw&amp;url=http://settleproject.com/about/aboutsettle&amp;ei=znl1VZemFYL9Up36gegH&amp;psig=AFQjCNEgi3cg7SW4QDWthcPykLfolgHbwg&amp;ust=1433848643081291" TargetMode="Externa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es/url?sa=i&amp;rct=j&amp;q=&amp;esrc=s&amp;source=images&amp;cd=&amp;cad=rja&amp;uact=8&amp;ved=0CAcQjRxqFQoTCOiU0NG_lMYCFSlw2woddAoAIA&amp;url=https://www.socialsci.com/research-participants&amp;ei=cDyAVegcqeDtBvSUgIAC&amp;bvm=bv.96041959,d.bGQ&amp;psig=AFQjCNFauhKCE80NtXVm2Nsbg5qhvPe68w&amp;ust=1434553809030860"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es/url?sa=i&amp;rct=j&amp;q=&amp;esrc=s&amp;source=images&amp;cd=&amp;cad=rja&amp;uact=8&amp;ved=0CAcQjRw&amp;url=http://www.mardenoruega.es/Escuela-del-Pescado/Gu%C3%ADa-de-Especies/Rodaballo&amp;ei=SXV1VaDeB5PB7AbQkoI4&amp;psig=AFQjCNE_wmkeiPnGcF6rN2h460UCF13WKg&amp;ust=1433847487490578" TargetMode="External"/><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117.png"/><Relationship Id="rId5" Type="http://schemas.openxmlformats.org/officeDocument/2006/relationships/hyperlink" Target="http://www.google.es/url?sa=i&amp;rct=j&amp;q=&amp;esrc=s&amp;source=images&amp;cd=&amp;cad=rja&amp;uact=8&amp;ved=0CAcQjRw&amp;url=http://pixabay.com/es/gracias-gratitud-agradecimiento-490606/&amp;ei=b5NxVdziL-W17gaazoPAAw&amp;psig=AFQjCNHHQgyLPj7jGVfR_-uS51IihWgh8Q&amp;ust=1433593017827209" TargetMode="Externa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usc.es/astro/imagenes%20index/logo_ux.jpg"/>
          <p:cNvPicPr>
            <a:picLocks noChangeAspect="1" noChangeArrowheads="1"/>
          </p:cNvPicPr>
          <p:nvPr/>
        </p:nvPicPr>
        <p:blipFill>
          <a:blip r:embed="rId2" cstate="print"/>
          <a:srcRect/>
          <a:stretch>
            <a:fillRect/>
          </a:stretch>
        </p:blipFill>
        <p:spPr bwMode="auto">
          <a:xfrm>
            <a:off x="8297125" y="-1"/>
            <a:ext cx="846875" cy="548681"/>
          </a:xfrm>
          <a:prstGeom prst="rect">
            <a:avLst/>
          </a:prstGeom>
          <a:noFill/>
        </p:spPr>
      </p:pic>
      <p:pic>
        <p:nvPicPr>
          <p:cNvPr id="52225" name="Picture 1"/>
          <p:cNvPicPr>
            <a:picLocks noChangeAspect="1" noChangeArrowheads="1"/>
          </p:cNvPicPr>
          <p:nvPr/>
        </p:nvPicPr>
        <p:blipFill>
          <a:blip r:embed="rId3" cstate="print"/>
          <a:srcRect/>
          <a:stretch>
            <a:fillRect/>
          </a:stretch>
        </p:blipFill>
        <p:spPr bwMode="auto">
          <a:xfrm>
            <a:off x="2682040" y="1340768"/>
            <a:ext cx="3640038" cy="3957163"/>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p:cNvGraphicFramePr>
            <a:graphicFrameLocks/>
          </p:cNvGraphicFramePr>
          <p:nvPr>
            <p:extLst>
              <p:ext uri="{D42A27DB-BD31-4B8C-83A1-F6EECF244321}">
                <p14:modId xmlns:p14="http://schemas.microsoft.com/office/powerpoint/2010/main" val="1303649288"/>
              </p:ext>
            </p:extLst>
          </p:nvPr>
        </p:nvGraphicFramePr>
        <p:xfrm>
          <a:off x="1938337" y="1581150"/>
          <a:ext cx="5267325" cy="3695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1 Gráfico"/>
          <p:cNvGraphicFramePr>
            <a:graphicFrameLocks/>
          </p:cNvGraphicFramePr>
          <p:nvPr>
            <p:extLst>
              <p:ext uri="{D42A27DB-BD31-4B8C-83A1-F6EECF244321}">
                <p14:modId xmlns:p14="http://schemas.microsoft.com/office/powerpoint/2010/main" val="2702659865"/>
              </p:ext>
            </p:extLst>
          </p:nvPr>
        </p:nvGraphicFramePr>
        <p:xfrm>
          <a:off x="1187624" y="1052736"/>
          <a:ext cx="6408563" cy="543302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1979712" y="260648"/>
            <a:ext cx="525658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54 SPECIES</a:t>
            </a:r>
            <a:endParaRPr lang="es-ES" sz="2400" b="1" dirty="0">
              <a:latin typeface="Arial" pitchFamily="34" charset="0"/>
              <a:cs typeface="Arial" pitchFamily="34" charset="0"/>
            </a:endParaRPr>
          </a:p>
        </p:txBody>
      </p:sp>
      <p:grpSp>
        <p:nvGrpSpPr>
          <p:cNvPr id="8" name="7 Grupo"/>
          <p:cNvGrpSpPr/>
          <p:nvPr/>
        </p:nvGrpSpPr>
        <p:grpSpPr>
          <a:xfrm>
            <a:off x="991" y="-1"/>
            <a:ext cx="9143009" cy="620689"/>
            <a:chOff x="991" y="-1"/>
            <a:chExt cx="9143009" cy="620689"/>
          </a:xfrm>
        </p:grpSpPr>
        <p:pic>
          <p:nvPicPr>
            <p:cNvPr id="9"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10"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Tree>
    <p:extLst>
      <p:ext uri="{BB962C8B-B14F-4D97-AF65-F5344CB8AC3E}">
        <p14:creationId xmlns:p14="http://schemas.microsoft.com/office/powerpoint/2010/main" val="4144638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1043608" y="1772816"/>
          <a:ext cx="6696744"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475656" y="404664"/>
            <a:ext cx="5760640"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PRESENTATION TYPE</a:t>
            </a:r>
          </a:p>
        </p:txBody>
      </p:sp>
      <p:grpSp>
        <p:nvGrpSpPr>
          <p:cNvPr id="7" name="6 Grupo"/>
          <p:cNvGrpSpPr/>
          <p:nvPr/>
        </p:nvGrpSpPr>
        <p:grpSpPr>
          <a:xfrm>
            <a:off x="991" y="-1"/>
            <a:ext cx="9143009" cy="620689"/>
            <a:chOff x="991" y="-1"/>
            <a:chExt cx="9143009" cy="620689"/>
          </a:xfrm>
        </p:grpSpPr>
        <p:pic>
          <p:nvPicPr>
            <p:cNvPr id="8"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9"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979712" y="260648"/>
            <a:ext cx="5184576"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PERSONAL FOR ASSISTANCE</a:t>
            </a:r>
            <a:endParaRPr lang="es-ES" sz="2400" b="1" dirty="0">
              <a:latin typeface="Arial" pitchFamily="34" charset="0"/>
              <a:cs typeface="Arial" pitchFamily="34" charset="0"/>
            </a:endParaRPr>
          </a:p>
        </p:txBody>
      </p:sp>
      <p:grpSp>
        <p:nvGrpSpPr>
          <p:cNvPr id="2" name="14 Grupo"/>
          <p:cNvGrpSpPr/>
          <p:nvPr/>
        </p:nvGrpSpPr>
        <p:grpSpPr>
          <a:xfrm>
            <a:off x="2195736" y="980728"/>
            <a:ext cx="4752528" cy="2540025"/>
            <a:chOff x="2195736" y="980728"/>
            <a:chExt cx="4752528" cy="2540025"/>
          </a:xfrm>
        </p:grpSpPr>
        <p:grpSp>
          <p:nvGrpSpPr>
            <p:cNvPr id="3" name="12 Grupo"/>
            <p:cNvGrpSpPr/>
            <p:nvPr/>
          </p:nvGrpSpPr>
          <p:grpSpPr>
            <a:xfrm>
              <a:off x="2195736" y="1628800"/>
              <a:ext cx="4464496" cy="1891953"/>
              <a:chOff x="2195736" y="1628800"/>
              <a:chExt cx="4464496" cy="1891953"/>
            </a:xfrm>
          </p:grpSpPr>
          <p:pic>
            <p:nvPicPr>
              <p:cNvPr id="4" name="3 Imagen" descr="diego_robledo.jpg"/>
              <p:cNvPicPr>
                <a:picLocks noChangeAspect="1"/>
              </p:cNvPicPr>
              <p:nvPr/>
            </p:nvPicPr>
            <p:blipFill>
              <a:blip r:embed="rId2" cstate="print"/>
              <a:stretch>
                <a:fillRect/>
              </a:stretch>
            </p:blipFill>
            <p:spPr>
              <a:xfrm>
                <a:off x="2195736" y="1628800"/>
                <a:ext cx="1584176" cy="1531370"/>
              </a:xfrm>
              <a:prstGeom prst="rect">
                <a:avLst/>
              </a:prstGeom>
            </p:spPr>
          </p:pic>
          <p:pic>
            <p:nvPicPr>
              <p:cNvPr id="5" name="4 Imagen" descr="xoana_taboada.jpg"/>
              <p:cNvPicPr>
                <a:picLocks noChangeAspect="1"/>
              </p:cNvPicPr>
              <p:nvPr/>
            </p:nvPicPr>
            <p:blipFill>
              <a:blip r:embed="rId3" cstate="print"/>
              <a:stretch>
                <a:fillRect/>
              </a:stretch>
            </p:blipFill>
            <p:spPr>
              <a:xfrm>
                <a:off x="5148064" y="1628800"/>
                <a:ext cx="1393200" cy="1548000"/>
              </a:xfrm>
              <a:prstGeom prst="rect">
                <a:avLst/>
              </a:prstGeom>
            </p:spPr>
          </p:pic>
          <p:sp>
            <p:nvSpPr>
              <p:cNvPr id="8" name="7 CuadroTexto"/>
              <p:cNvSpPr txBox="1"/>
              <p:nvPr/>
            </p:nvSpPr>
            <p:spPr>
              <a:xfrm>
                <a:off x="2195736" y="3212976"/>
                <a:ext cx="1584176" cy="307777"/>
              </a:xfrm>
              <a:prstGeom prst="rect">
                <a:avLst/>
              </a:prstGeom>
              <a:noFill/>
            </p:spPr>
            <p:txBody>
              <a:bodyPr wrap="square" rtlCol="0">
                <a:spAutoFit/>
              </a:bodyPr>
              <a:lstStyle/>
              <a:p>
                <a:pPr algn="ctr"/>
                <a:r>
                  <a:rPr lang="es-ES" sz="1400" dirty="0" smtClean="0"/>
                  <a:t>Diego Robledo</a:t>
                </a:r>
                <a:endParaRPr lang="es-ES" sz="1400" dirty="0"/>
              </a:p>
            </p:txBody>
          </p:sp>
          <p:sp>
            <p:nvSpPr>
              <p:cNvPr id="9" name="8 CuadroTexto"/>
              <p:cNvSpPr txBox="1"/>
              <p:nvPr/>
            </p:nvSpPr>
            <p:spPr>
              <a:xfrm>
                <a:off x="5076056" y="3212976"/>
                <a:ext cx="1584176" cy="307777"/>
              </a:xfrm>
              <a:prstGeom prst="rect">
                <a:avLst/>
              </a:prstGeom>
              <a:noFill/>
            </p:spPr>
            <p:txBody>
              <a:bodyPr wrap="square" rtlCol="0">
                <a:spAutoFit/>
              </a:bodyPr>
              <a:lstStyle/>
              <a:p>
                <a:pPr algn="ctr"/>
                <a:r>
                  <a:rPr lang="es-ES" sz="1400" dirty="0" err="1" smtClean="0"/>
                  <a:t>Xoana</a:t>
                </a:r>
                <a:r>
                  <a:rPr lang="es-ES" sz="1400" dirty="0" smtClean="0"/>
                  <a:t> Taboada</a:t>
                </a:r>
                <a:endParaRPr lang="es-ES" sz="1400" dirty="0"/>
              </a:p>
            </p:txBody>
          </p:sp>
        </p:grpSp>
        <p:sp>
          <p:nvSpPr>
            <p:cNvPr id="14" name="13 CuadroTexto"/>
            <p:cNvSpPr txBox="1"/>
            <p:nvPr/>
          </p:nvSpPr>
          <p:spPr>
            <a:xfrm>
              <a:off x="2339752" y="980728"/>
              <a:ext cx="4608512" cy="369332"/>
            </a:xfrm>
            <a:prstGeom prst="rect">
              <a:avLst/>
            </a:prstGeom>
            <a:noFill/>
          </p:spPr>
          <p:txBody>
            <a:bodyPr wrap="square" rtlCol="0">
              <a:spAutoFit/>
            </a:bodyPr>
            <a:lstStyle/>
            <a:p>
              <a:pPr algn="ctr"/>
              <a:r>
                <a:rPr lang="es-ES" dirty="0" smtClean="0"/>
                <a:t>ORAL PRESENTATIONS</a:t>
              </a:r>
              <a:endParaRPr lang="es-ES" dirty="0"/>
            </a:p>
          </p:txBody>
        </p:sp>
      </p:grpSp>
      <p:grpSp>
        <p:nvGrpSpPr>
          <p:cNvPr id="13" name="17 Grupo"/>
          <p:cNvGrpSpPr/>
          <p:nvPr/>
        </p:nvGrpSpPr>
        <p:grpSpPr>
          <a:xfrm>
            <a:off x="2195736" y="3707740"/>
            <a:ext cx="4752528" cy="2385556"/>
            <a:chOff x="2195736" y="3635732"/>
            <a:chExt cx="4752528" cy="2385556"/>
          </a:xfrm>
        </p:grpSpPr>
        <p:grpSp>
          <p:nvGrpSpPr>
            <p:cNvPr id="15" name="15 Grupo"/>
            <p:cNvGrpSpPr/>
            <p:nvPr/>
          </p:nvGrpSpPr>
          <p:grpSpPr>
            <a:xfrm>
              <a:off x="2195736" y="4082900"/>
              <a:ext cx="4464496" cy="1938388"/>
              <a:chOff x="2195736" y="4082900"/>
              <a:chExt cx="4464496" cy="1938388"/>
            </a:xfrm>
          </p:grpSpPr>
          <p:pic>
            <p:nvPicPr>
              <p:cNvPr id="6" name="5 Imagen" descr="monica_otero.jpg"/>
              <p:cNvPicPr>
                <a:picLocks noChangeAspect="1"/>
              </p:cNvPicPr>
              <p:nvPr/>
            </p:nvPicPr>
            <p:blipFill>
              <a:blip r:embed="rId4" cstate="print"/>
              <a:stretch>
                <a:fillRect/>
              </a:stretch>
            </p:blipFill>
            <p:spPr>
              <a:xfrm>
                <a:off x="2259069" y="4082900"/>
                <a:ext cx="1480275" cy="1548000"/>
              </a:xfrm>
              <a:prstGeom prst="rect">
                <a:avLst/>
              </a:prstGeom>
            </p:spPr>
          </p:pic>
          <p:pic>
            <p:nvPicPr>
              <p:cNvPr id="7" name="6 Imagen" descr="maria-cetmar.png"/>
              <p:cNvPicPr>
                <a:picLocks noChangeAspect="1"/>
              </p:cNvPicPr>
              <p:nvPr/>
            </p:nvPicPr>
            <p:blipFill>
              <a:blip r:embed="rId5" cstate="print"/>
              <a:stretch>
                <a:fillRect/>
              </a:stretch>
            </p:blipFill>
            <p:spPr>
              <a:xfrm>
                <a:off x="5040224" y="4149080"/>
                <a:ext cx="1548000" cy="1548000"/>
              </a:xfrm>
              <a:prstGeom prst="rect">
                <a:avLst/>
              </a:prstGeom>
            </p:spPr>
          </p:pic>
          <p:sp>
            <p:nvSpPr>
              <p:cNvPr id="10" name="9 CuadroTexto"/>
              <p:cNvSpPr txBox="1"/>
              <p:nvPr/>
            </p:nvSpPr>
            <p:spPr>
              <a:xfrm>
                <a:off x="5076056" y="5713511"/>
                <a:ext cx="1584176" cy="307777"/>
              </a:xfrm>
              <a:prstGeom prst="rect">
                <a:avLst/>
              </a:prstGeom>
              <a:noFill/>
            </p:spPr>
            <p:txBody>
              <a:bodyPr wrap="square" rtlCol="0">
                <a:spAutoFit/>
              </a:bodyPr>
              <a:lstStyle/>
              <a:p>
                <a:pPr algn="ctr"/>
                <a:r>
                  <a:rPr lang="es-ES" sz="1400" dirty="0" smtClean="0"/>
                  <a:t>María Pérez</a:t>
                </a:r>
                <a:endParaRPr lang="es-ES" sz="1400" dirty="0"/>
              </a:p>
            </p:txBody>
          </p:sp>
          <p:sp>
            <p:nvSpPr>
              <p:cNvPr id="11" name="10 CuadroTexto"/>
              <p:cNvSpPr txBox="1"/>
              <p:nvPr/>
            </p:nvSpPr>
            <p:spPr>
              <a:xfrm>
                <a:off x="2195736" y="5713511"/>
                <a:ext cx="1584176" cy="307777"/>
              </a:xfrm>
              <a:prstGeom prst="rect">
                <a:avLst/>
              </a:prstGeom>
              <a:noFill/>
            </p:spPr>
            <p:txBody>
              <a:bodyPr wrap="square" rtlCol="0">
                <a:spAutoFit/>
              </a:bodyPr>
              <a:lstStyle/>
              <a:p>
                <a:pPr algn="ctr"/>
                <a:r>
                  <a:rPr lang="es-ES" sz="1400" dirty="0" smtClean="0"/>
                  <a:t>Mónica Otero</a:t>
                </a:r>
                <a:endParaRPr lang="es-ES" sz="1400" dirty="0"/>
              </a:p>
            </p:txBody>
          </p:sp>
        </p:grpSp>
        <p:sp>
          <p:nvSpPr>
            <p:cNvPr id="17" name="16 CuadroTexto"/>
            <p:cNvSpPr txBox="1"/>
            <p:nvPr/>
          </p:nvSpPr>
          <p:spPr>
            <a:xfrm>
              <a:off x="2339752" y="3635732"/>
              <a:ext cx="4608512" cy="369332"/>
            </a:xfrm>
            <a:prstGeom prst="rect">
              <a:avLst/>
            </a:prstGeom>
            <a:noFill/>
          </p:spPr>
          <p:txBody>
            <a:bodyPr wrap="square" rtlCol="0">
              <a:spAutoFit/>
            </a:bodyPr>
            <a:lstStyle/>
            <a:p>
              <a:pPr algn="ctr"/>
              <a:r>
                <a:rPr lang="es-ES" dirty="0" smtClean="0"/>
                <a:t>GENERAL INFORMATION</a:t>
              </a:r>
              <a:endParaRPr lang="es-ES" dirty="0"/>
            </a:p>
          </p:txBody>
        </p:sp>
      </p:grpSp>
      <p:grpSp>
        <p:nvGrpSpPr>
          <p:cNvPr id="16" name="21 Grupo"/>
          <p:cNvGrpSpPr/>
          <p:nvPr/>
        </p:nvGrpSpPr>
        <p:grpSpPr>
          <a:xfrm>
            <a:off x="991" y="-1"/>
            <a:ext cx="9143009" cy="620689"/>
            <a:chOff x="991" y="-1"/>
            <a:chExt cx="9143009" cy="620689"/>
          </a:xfrm>
        </p:grpSpPr>
        <p:pic>
          <p:nvPicPr>
            <p:cNvPr id="23" name="Picture 4" descr="http://www.usc.es/astro/imagenes%20index/logo_ux.jpg"/>
            <p:cNvPicPr>
              <a:picLocks noChangeAspect="1" noChangeArrowheads="1"/>
            </p:cNvPicPr>
            <p:nvPr/>
          </p:nvPicPr>
          <p:blipFill>
            <a:blip r:embed="rId6" cstate="print"/>
            <a:srcRect/>
            <a:stretch>
              <a:fillRect/>
            </a:stretch>
          </p:blipFill>
          <p:spPr bwMode="auto">
            <a:xfrm>
              <a:off x="8297125" y="-1"/>
              <a:ext cx="846875" cy="548681"/>
            </a:xfrm>
            <a:prstGeom prst="rect">
              <a:avLst/>
            </a:prstGeom>
            <a:noFill/>
          </p:spPr>
        </p:pic>
        <p:pic>
          <p:nvPicPr>
            <p:cNvPr id="24" name="Picture 1"/>
            <p:cNvPicPr>
              <a:picLocks noChangeAspect="1" noChangeArrowheads="1"/>
            </p:cNvPicPr>
            <p:nvPr/>
          </p:nvPicPr>
          <p:blipFill>
            <a:blip r:embed="rId7"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rot="5400000">
            <a:off x="1562100" y="-173782"/>
            <a:ext cx="6019800" cy="7810500"/>
          </a:xfrm>
          <a:prstGeom prst="rect">
            <a:avLst/>
          </a:prstGeom>
          <a:noFill/>
          <a:ln w="9525">
            <a:noFill/>
            <a:miter lim="800000"/>
            <a:headEnd/>
            <a:tailEnd/>
          </a:ln>
        </p:spPr>
      </p:pic>
      <p:sp>
        <p:nvSpPr>
          <p:cNvPr id="3" name="2 CuadroTexto"/>
          <p:cNvSpPr txBox="1"/>
          <p:nvPr/>
        </p:nvSpPr>
        <p:spPr>
          <a:xfrm>
            <a:off x="1259632" y="260648"/>
            <a:ext cx="6552728"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INSTRUCTIONS AND RECOMMENDATIONS</a:t>
            </a:r>
            <a:endParaRPr lang="es-ES" sz="2400" b="1" dirty="0">
              <a:latin typeface="Arial" pitchFamily="34" charset="0"/>
              <a:cs typeface="Arial" pitchFamily="34" charset="0"/>
            </a:endParaRPr>
          </a:p>
        </p:txBody>
      </p:sp>
      <p:grpSp>
        <p:nvGrpSpPr>
          <p:cNvPr id="8" name="7 Grupo"/>
          <p:cNvGrpSpPr/>
          <p:nvPr/>
        </p:nvGrpSpPr>
        <p:grpSpPr>
          <a:xfrm>
            <a:off x="1763688" y="3140968"/>
            <a:ext cx="1296144" cy="730012"/>
            <a:chOff x="3275856" y="6093296"/>
            <a:chExt cx="1296144" cy="730012"/>
          </a:xfrm>
        </p:grpSpPr>
        <p:pic>
          <p:nvPicPr>
            <p:cNvPr id="3076" name="Picture 4" descr="http://ts2.mm.bing.net/th?id=JN.OZQ96TStthkfMTwrR9XXLg&amp;w=116&amp;h=196&amp;pid=1.1"/>
            <p:cNvPicPr>
              <a:picLocks noChangeAspect="1" noChangeArrowheads="1"/>
            </p:cNvPicPr>
            <p:nvPr/>
          </p:nvPicPr>
          <p:blipFill>
            <a:blip r:embed="rId3" cstate="print"/>
            <a:srcRect/>
            <a:stretch>
              <a:fillRect/>
            </a:stretch>
          </p:blipFill>
          <p:spPr bwMode="auto">
            <a:xfrm>
              <a:off x="3275856" y="6093296"/>
              <a:ext cx="432048" cy="730012"/>
            </a:xfrm>
            <a:prstGeom prst="rect">
              <a:avLst/>
            </a:prstGeom>
            <a:noFill/>
          </p:spPr>
        </p:pic>
        <p:sp>
          <p:nvSpPr>
            <p:cNvPr id="7" name="6 CuadroTexto"/>
            <p:cNvSpPr txBox="1"/>
            <p:nvPr/>
          </p:nvSpPr>
          <p:spPr>
            <a:xfrm>
              <a:off x="3707904" y="6309320"/>
              <a:ext cx="864096" cy="307777"/>
            </a:xfrm>
            <a:prstGeom prst="rect">
              <a:avLst/>
            </a:prstGeom>
            <a:noFill/>
          </p:spPr>
          <p:txBody>
            <a:bodyPr wrap="square" rtlCol="0">
              <a:spAutoFit/>
            </a:bodyPr>
            <a:lstStyle/>
            <a:p>
              <a:r>
                <a:rPr lang="es-ES" sz="1400" b="1" dirty="0" smtClean="0">
                  <a:latin typeface="Arial" pitchFamily="34" charset="0"/>
                  <a:cs typeface="Arial" pitchFamily="34" charset="0"/>
                </a:rPr>
                <a:t>20 min  </a:t>
              </a:r>
              <a:endParaRPr lang="es-ES" sz="1400" b="1" dirty="0">
                <a:latin typeface="Arial" pitchFamily="34" charset="0"/>
                <a:cs typeface="Arial" pitchFamily="34" charset="0"/>
              </a:endParaRPr>
            </a:p>
          </p:txBody>
        </p:sp>
      </p:grpSp>
      <p:grpSp>
        <p:nvGrpSpPr>
          <p:cNvPr id="12" name="11 Grupo"/>
          <p:cNvGrpSpPr/>
          <p:nvPr/>
        </p:nvGrpSpPr>
        <p:grpSpPr>
          <a:xfrm>
            <a:off x="991" y="-1"/>
            <a:ext cx="9143009" cy="620689"/>
            <a:chOff x="991" y="-1"/>
            <a:chExt cx="9143009" cy="620689"/>
          </a:xfrm>
        </p:grpSpPr>
        <p:pic>
          <p:nvPicPr>
            <p:cNvPr id="13"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14"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grpSp>
        <p:nvGrpSpPr>
          <p:cNvPr id="16" name="15 Grupo"/>
          <p:cNvGrpSpPr/>
          <p:nvPr/>
        </p:nvGrpSpPr>
        <p:grpSpPr>
          <a:xfrm>
            <a:off x="3131840" y="3068960"/>
            <a:ext cx="1584176" cy="2016224"/>
            <a:chOff x="3131840" y="3068960"/>
            <a:chExt cx="1584176" cy="2016224"/>
          </a:xfrm>
        </p:grpSpPr>
        <p:sp>
          <p:nvSpPr>
            <p:cNvPr id="4" name="3 Rectángulo"/>
            <p:cNvSpPr/>
            <p:nvPr/>
          </p:nvSpPr>
          <p:spPr>
            <a:xfrm>
              <a:off x="3131840" y="3429000"/>
              <a:ext cx="1584176"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CuadroTexto"/>
            <p:cNvSpPr txBox="1"/>
            <p:nvPr/>
          </p:nvSpPr>
          <p:spPr>
            <a:xfrm>
              <a:off x="3347864" y="3068960"/>
              <a:ext cx="1296144" cy="369332"/>
            </a:xfrm>
            <a:prstGeom prst="rect">
              <a:avLst/>
            </a:prstGeom>
            <a:noFill/>
          </p:spPr>
          <p:txBody>
            <a:bodyPr wrap="square" rtlCol="0">
              <a:spAutoFit/>
            </a:bodyPr>
            <a:lstStyle/>
            <a:p>
              <a:r>
                <a:rPr lang="es-ES" dirty="0" smtClean="0">
                  <a:solidFill>
                    <a:srgbClr val="FF0000"/>
                  </a:solidFill>
                </a:rPr>
                <a:t>City center</a:t>
              </a:r>
              <a:endParaRPr lang="es-ES" dirty="0">
                <a:solidFill>
                  <a:srgbClr val="FF0000"/>
                </a:solidFill>
              </a:endParaRPr>
            </a:p>
          </p:txBody>
        </p:sp>
      </p:grpSp>
      <p:grpSp>
        <p:nvGrpSpPr>
          <p:cNvPr id="18" name="17 Grupo"/>
          <p:cNvGrpSpPr/>
          <p:nvPr/>
        </p:nvGrpSpPr>
        <p:grpSpPr>
          <a:xfrm>
            <a:off x="1115616" y="3861048"/>
            <a:ext cx="1584176" cy="1584176"/>
            <a:chOff x="1115616" y="3861048"/>
            <a:chExt cx="1584176" cy="1584176"/>
          </a:xfrm>
        </p:grpSpPr>
        <p:sp>
          <p:nvSpPr>
            <p:cNvPr id="5" name="4 Rectángulo"/>
            <p:cNvSpPr/>
            <p:nvPr/>
          </p:nvSpPr>
          <p:spPr>
            <a:xfrm>
              <a:off x="1115616" y="4221088"/>
              <a:ext cx="1584176" cy="12241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1115616" y="3861048"/>
              <a:ext cx="1584176" cy="369332"/>
            </a:xfrm>
            <a:prstGeom prst="rect">
              <a:avLst/>
            </a:prstGeom>
            <a:noFill/>
          </p:spPr>
          <p:txBody>
            <a:bodyPr wrap="square" rtlCol="0">
              <a:spAutoFit/>
            </a:bodyPr>
            <a:lstStyle/>
            <a:p>
              <a:r>
                <a:rPr lang="es-ES" dirty="0" smtClean="0">
                  <a:solidFill>
                    <a:srgbClr val="FF0000"/>
                  </a:solidFill>
                </a:rPr>
                <a:t>South Campus</a:t>
              </a:r>
              <a:endParaRPr lang="es-ES" dirty="0">
                <a:solidFill>
                  <a:srgbClr val="FF0000"/>
                </a:solidFill>
              </a:endParaRPr>
            </a:p>
          </p:txBody>
        </p:sp>
      </p:grpSp>
      <p:grpSp>
        <p:nvGrpSpPr>
          <p:cNvPr id="21" name="20 Grupo"/>
          <p:cNvGrpSpPr/>
          <p:nvPr/>
        </p:nvGrpSpPr>
        <p:grpSpPr>
          <a:xfrm>
            <a:off x="1619672" y="5293154"/>
            <a:ext cx="1584176" cy="1313490"/>
            <a:chOff x="1619672" y="5293154"/>
            <a:chExt cx="1584176" cy="1313490"/>
          </a:xfrm>
        </p:grpSpPr>
        <p:sp>
          <p:nvSpPr>
            <p:cNvPr id="19" name="18 Flecha derecha"/>
            <p:cNvSpPr/>
            <p:nvPr/>
          </p:nvSpPr>
          <p:spPr>
            <a:xfrm rot="-5640000">
              <a:off x="1862418" y="5563469"/>
              <a:ext cx="861991" cy="3213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0" name="19 CuadroTexto"/>
            <p:cNvSpPr txBox="1"/>
            <p:nvPr/>
          </p:nvSpPr>
          <p:spPr>
            <a:xfrm>
              <a:off x="1619672" y="6237312"/>
              <a:ext cx="1584176" cy="369332"/>
            </a:xfrm>
            <a:prstGeom prst="rect">
              <a:avLst/>
            </a:prstGeom>
            <a:noFill/>
          </p:spPr>
          <p:txBody>
            <a:bodyPr wrap="square" rtlCol="0">
              <a:spAutoFit/>
            </a:bodyPr>
            <a:lstStyle/>
            <a:p>
              <a:r>
                <a:rPr lang="es-ES" dirty="0" smtClean="0">
                  <a:solidFill>
                    <a:srgbClr val="FF0000"/>
                  </a:solidFill>
                </a:rPr>
                <a:t>LAW FACULTY</a:t>
              </a:r>
              <a:endParaRPr lang="es-E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ox(i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971600" y="260648"/>
            <a:ext cx="6912768"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INSTRUCTIONS AND RECOMMENDATIONS</a:t>
            </a:r>
            <a:endParaRPr lang="es-ES" sz="2400" b="1" dirty="0">
              <a:latin typeface="Arial" pitchFamily="34" charset="0"/>
              <a:cs typeface="Arial"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827584" y="980728"/>
            <a:ext cx="7733602" cy="5184576"/>
          </a:xfrm>
          <a:prstGeom prst="rect">
            <a:avLst/>
          </a:prstGeom>
          <a:noFill/>
          <a:ln w="9525">
            <a:noFill/>
            <a:miter lim="800000"/>
            <a:headEnd/>
            <a:tailEnd/>
          </a:ln>
        </p:spPr>
      </p:pic>
      <p:sp>
        <p:nvSpPr>
          <p:cNvPr id="6" name="5 Rectángulo"/>
          <p:cNvSpPr/>
          <p:nvPr/>
        </p:nvSpPr>
        <p:spPr>
          <a:xfrm>
            <a:off x="5467894" y="1484784"/>
            <a:ext cx="648072" cy="36004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CuadroTexto"/>
          <p:cNvSpPr txBox="1"/>
          <p:nvPr/>
        </p:nvSpPr>
        <p:spPr>
          <a:xfrm>
            <a:off x="5522650" y="1484784"/>
            <a:ext cx="576064" cy="215444"/>
          </a:xfrm>
          <a:prstGeom prst="rect">
            <a:avLst/>
          </a:prstGeom>
          <a:noFill/>
        </p:spPr>
        <p:txBody>
          <a:bodyPr wrap="square" rtlCol="0">
            <a:spAutoFit/>
          </a:bodyPr>
          <a:lstStyle/>
          <a:p>
            <a:pPr algn="ctr"/>
            <a:r>
              <a:rPr lang="es-ES" sz="800" b="1" dirty="0" err="1" smtClean="0">
                <a:solidFill>
                  <a:schemeClr val="accent1">
                    <a:lumMod val="75000"/>
                  </a:schemeClr>
                </a:solidFill>
                <a:latin typeface="Arial" pitchFamily="34" charset="0"/>
                <a:cs typeface="Arial" pitchFamily="34" charset="0"/>
              </a:rPr>
              <a:t>wc</a:t>
            </a:r>
            <a:endParaRPr lang="es-ES" sz="800" b="1" dirty="0">
              <a:solidFill>
                <a:schemeClr val="accent1">
                  <a:lumMod val="75000"/>
                </a:schemeClr>
              </a:solidFill>
              <a:latin typeface="Arial" pitchFamily="34" charset="0"/>
              <a:cs typeface="Arial" pitchFamily="34" charset="0"/>
            </a:endParaRPr>
          </a:p>
        </p:txBody>
      </p:sp>
      <p:sp>
        <p:nvSpPr>
          <p:cNvPr id="30" name="29 Flecha abajo"/>
          <p:cNvSpPr/>
          <p:nvPr/>
        </p:nvSpPr>
        <p:spPr>
          <a:xfrm>
            <a:off x="5652120" y="1196752"/>
            <a:ext cx="144016"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30 Grupo"/>
          <p:cNvGrpSpPr/>
          <p:nvPr/>
        </p:nvGrpSpPr>
        <p:grpSpPr>
          <a:xfrm>
            <a:off x="281224" y="2933570"/>
            <a:ext cx="978408" cy="484632"/>
            <a:chOff x="242894" y="2933570"/>
            <a:chExt cx="978408" cy="484632"/>
          </a:xfrm>
        </p:grpSpPr>
        <p:sp>
          <p:nvSpPr>
            <p:cNvPr id="32" name="31 Flecha abajo"/>
            <p:cNvSpPr/>
            <p:nvPr/>
          </p:nvSpPr>
          <p:spPr>
            <a:xfrm rot="5400000">
              <a:off x="489782" y="2686682"/>
              <a:ext cx="484632" cy="978408"/>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32 CuadroTexto"/>
            <p:cNvSpPr txBox="1"/>
            <p:nvPr/>
          </p:nvSpPr>
          <p:spPr>
            <a:xfrm>
              <a:off x="467544" y="3068960"/>
              <a:ext cx="648072" cy="215444"/>
            </a:xfrm>
            <a:prstGeom prst="rect">
              <a:avLst/>
            </a:prstGeom>
            <a:noFill/>
          </p:spPr>
          <p:txBody>
            <a:bodyPr wrap="square" rtlCol="0">
              <a:spAutoFit/>
            </a:bodyPr>
            <a:lstStyle/>
            <a:p>
              <a:r>
                <a:rPr lang="es-ES" sz="800" b="1" dirty="0" smtClean="0">
                  <a:solidFill>
                    <a:srgbClr val="FF0000"/>
                  </a:solidFill>
                </a:rPr>
                <a:t>TO LUNCH</a:t>
              </a:r>
              <a:endParaRPr lang="es-ES" sz="800" b="1" dirty="0">
                <a:solidFill>
                  <a:srgbClr val="FF0000"/>
                </a:solidFill>
              </a:endParaRPr>
            </a:p>
          </p:txBody>
        </p:sp>
      </p:grpSp>
      <p:sp>
        <p:nvSpPr>
          <p:cNvPr id="35" name="34 Rectángulo"/>
          <p:cNvSpPr/>
          <p:nvPr/>
        </p:nvSpPr>
        <p:spPr>
          <a:xfrm>
            <a:off x="3635896" y="1700808"/>
            <a:ext cx="12241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6" name="35 Grupo"/>
          <p:cNvGrpSpPr/>
          <p:nvPr/>
        </p:nvGrpSpPr>
        <p:grpSpPr>
          <a:xfrm>
            <a:off x="3059832" y="3835170"/>
            <a:ext cx="3482262" cy="1394030"/>
            <a:chOff x="3059832" y="3835170"/>
            <a:chExt cx="3482262" cy="1394030"/>
          </a:xfrm>
        </p:grpSpPr>
        <p:grpSp>
          <p:nvGrpSpPr>
            <p:cNvPr id="37" name="15 Grupo"/>
            <p:cNvGrpSpPr/>
            <p:nvPr/>
          </p:nvGrpSpPr>
          <p:grpSpPr>
            <a:xfrm>
              <a:off x="3059832" y="3835170"/>
              <a:ext cx="3482262" cy="1394030"/>
              <a:chOff x="3059832" y="3835170"/>
              <a:chExt cx="3482262" cy="1394030"/>
            </a:xfrm>
          </p:grpSpPr>
          <p:sp>
            <p:nvSpPr>
              <p:cNvPr id="39" name="38 Rectángulo"/>
              <p:cNvSpPr/>
              <p:nvPr/>
            </p:nvSpPr>
            <p:spPr>
              <a:xfrm>
                <a:off x="3059832" y="494116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rgbClr val="FF0000"/>
                    </a:solidFill>
                  </a:rPr>
                  <a:t>COFFE</a:t>
                </a:r>
                <a:endParaRPr lang="es-ES" sz="1000" b="1" dirty="0">
                  <a:solidFill>
                    <a:srgbClr val="FF0000"/>
                  </a:solidFill>
                </a:endParaRPr>
              </a:p>
            </p:txBody>
          </p:sp>
          <p:sp>
            <p:nvSpPr>
              <p:cNvPr id="40" name="39 Rectángulo"/>
              <p:cNvSpPr/>
              <p:nvPr/>
            </p:nvSpPr>
            <p:spPr>
              <a:xfrm>
                <a:off x="5966030" y="383517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rgbClr val="FF0000"/>
                    </a:solidFill>
                  </a:rPr>
                  <a:t>COFFE</a:t>
                </a:r>
                <a:endParaRPr lang="es-ES" sz="1000" b="1" dirty="0">
                  <a:solidFill>
                    <a:srgbClr val="FF0000"/>
                  </a:solidFill>
                </a:endParaRPr>
              </a:p>
            </p:txBody>
          </p:sp>
        </p:grpSp>
        <p:sp>
          <p:nvSpPr>
            <p:cNvPr id="38" name="37 Rectángulo"/>
            <p:cNvSpPr/>
            <p:nvPr/>
          </p:nvSpPr>
          <p:spPr>
            <a:xfrm>
              <a:off x="4572000" y="494116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rgbClr val="FF0000"/>
                  </a:solidFill>
                </a:rPr>
                <a:t>COFFE</a:t>
              </a:r>
              <a:endParaRPr lang="es-ES" sz="1000" b="1" dirty="0">
                <a:solidFill>
                  <a:srgbClr val="FF0000"/>
                </a:solidFill>
              </a:endParaRPr>
            </a:p>
          </p:txBody>
        </p:sp>
      </p:grpSp>
      <p:grpSp>
        <p:nvGrpSpPr>
          <p:cNvPr id="42" name="41 Grupo"/>
          <p:cNvGrpSpPr/>
          <p:nvPr/>
        </p:nvGrpSpPr>
        <p:grpSpPr>
          <a:xfrm>
            <a:off x="931390" y="2276872"/>
            <a:ext cx="4716524" cy="3096344"/>
            <a:chOff x="931390" y="2276872"/>
            <a:chExt cx="4716524" cy="3096344"/>
          </a:xfrm>
        </p:grpSpPr>
        <p:sp>
          <p:nvSpPr>
            <p:cNvPr id="26" name="25 Flecha abajo"/>
            <p:cNvSpPr/>
            <p:nvPr/>
          </p:nvSpPr>
          <p:spPr>
            <a:xfrm rot="16200000">
              <a:off x="967394" y="2240868"/>
              <a:ext cx="144016"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27 Flecha abajo"/>
            <p:cNvSpPr/>
            <p:nvPr/>
          </p:nvSpPr>
          <p:spPr>
            <a:xfrm>
              <a:off x="5503898" y="2545668"/>
              <a:ext cx="144016"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Flecha abajo"/>
            <p:cNvSpPr/>
            <p:nvPr/>
          </p:nvSpPr>
          <p:spPr>
            <a:xfrm rot="10800000">
              <a:off x="5436096" y="5157192"/>
              <a:ext cx="144016" cy="216024"/>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grpSp>
        <p:nvGrpSpPr>
          <p:cNvPr id="25" name="24 Grupo"/>
          <p:cNvGrpSpPr/>
          <p:nvPr/>
        </p:nvGrpSpPr>
        <p:grpSpPr>
          <a:xfrm>
            <a:off x="991" y="-1"/>
            <a:ext cx="9143009" cy="620689"/>
            <a:chOff x="991" y="-1"/>
            <a:chExt cx="9143009" cy="620689"/>
          </a:xfrm>
        </p:grpSpPr>
        <p:pic>
          <p:nvPicPr>
            <p:cNvPr id="27"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29"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ox(i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ox(i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ox(i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ox(in)">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95536" y="1064150"/>
            <a:ext cx="8404820" cy="5677218"/>
          </a:xfrm>
          <a:prstGeom prst="rect">
            <a:avLst/>
          </a:prstGeom>
          <a:noFill/>
          <a:ln w="9525">
            <a:noFill/>
            <a:miter lim="800000"/>
            <a:headEnd/>
            <a:tailEnd/>
          </a:ln>
        </p:spPr>
      </p:pic>
      <p:sp>
        <p:nvSpPr>
          <p:cNvPr id="4" name="3 CuadroTexto"/>
          <p:cNvSpPr txBox="1"/>
          <p:nvPr/>
        </p:nvSpPr>
        <p:spPr>
          <a:xfrm>
            <a:off x="6948264" y="5058640"/>
            <a:ext cx="1872208" cy="369332"/>
          </a:xfrm>
          <a:prstGeom prst="rect">
            <a:avLst/>
          </a:prstGeom>
          <a:noFill/>
          <a:ln>
            <a:solidFill>
              <a:srgbClr val="7030A0"/>
            </a:solidFill>
          </a:ln>
        </p:spPr>
        <p:txBody>
          <a:bodyPr wrap="square" rtlCol="0">
            <a:spAutoFit/>
          </a:bodyPr>
          <a:lstStyle/>
          <a:p>
            <a:pPr algn="ctr"/>
            <a:r>
              <a:rPr lang="es-ES" b="1" dirty="0" smtClean="0">
                <a:solidFill>
                  <a:srgbClr val="7030A0"/>
                </a:solidFill>
              </a:rPr>
              <a:t>MEETING VENUE</a:t>
            </a:r>
            <a:endParaRPr lang="es-ES" b="1" dirty="0">
              <a:solidFill>
                <a:srgbClr val="7030A0"/>
              </a:solidFill>
            </a:endParaRPr>
          </a:p>
        </p:txBody>
      </p:sp>
      <p:sp>
        <p:nvSpPr>
          <p:cNvPr id="5" name="4 CuadroTexto"/>
          <p:cNvSpPr txBox="1"/>
          <p:nvPr/>
        </p:nvSpPr>
        <p:spPr>
          <a:xfrm>
            <a:off x="755576" y="1314224"/>
            <a:ext cx="1872208" cy="369332"/>
          </a:xfrm>
          <a:prstGeom prst="rect">
            <a:avLst/>
          </a:prstGeom>
          <a:noFill/>
          <a:ln>
            <a:solidFill>
              <a:srgbClr val="7030A0"/>
            </a:solidFill>
          </a:ln>
        </p:spPr>
        <p:txBody>
          <a:bodyPr wrap="square" rtlCol="0">
            <a:spAutoFit/>
          </a:bodyPr>
          <a:lstStyle/>
          <a:p>
            <a:pPr algn="ctr"/>
            <a:r>
              <a:rPr lang="es-ES" b="1" dirty="0" smtClean="0">
                <a:solidFill>
                  <a:srgbClr val="7030A0"/>
                </a:solidFill>
              </a:rPr>
              <a:t>LUNCH VENUE</a:t>
            </a:r>
            <a:endParaRPr lang="es-ES" b="1" dirty="0">
              <a:solidFill>
                <a:srgbClr val="7030A0"/>
              </a:solidFill>
            </a:endParaRPr>
          </a:p>
        </p:txBody>
      </p:sp>
      <p:sp>
        <p:nvSpPr>
          <p:cNvPr id="6" name="5 CuadroTexto"/>
          <p:cNvSpPr txBox="1"/>
          <p:nvPr/>
        </p:nvSpPr>
        <p:spPr>
          <a:xfrm>
            <a:off x="3347864" y="3481844"/>
            <a:ext cx="1512168" cy="523220"/>
          </a:xfrm>
          <a:prstGeom prst="rect">
            <a:avLst/>
          </a:prstGeom>
          <a:solidFill>
            <a:schemeClr val="bg1"/>
          </a:solidFill>
          <a:ln>
            <a:solidFill>
              <a:srgbClr val="7030A0"/>
            </a:solidFill>
          </a:ln>
        </p:spPr>
        <p:txBody>
          <a:bodyPr wrap="square" rtlCol="0">
            <a:spAutoFit/>
          </a:bodyPr>
          <a:lstStyle/>
          <a:p>
            <a:pPr algn="ctr"/>
            <a:r>
              <a:rPr lang="es-ES" sz="2800" b="1" dirty="0" smtClean="0">
                <a:solidFill>
                  <a:srgbClr val="7030A0"/>
                </a:solidFill>
              </a:rPr>
              <a:t>9 MIN</a:t>
            </a:r>
            <a:endParaRPr lang="es-ES" sz="2800" b="1" dirty="0">
              <a:solidFill>
                <a:srgbClr val="7030A0"/>
              </a:solidFill>
            </a:endParaRPr>
          </a:p>
        </p:txBody>
      </p:sp>
      <p:grpSp>
        <p:nvGrpSpPr>
          <p:cNvPr id="10" name="9 Grupo"/>
          <p:cNvGrpSpPr/>
          <p:nvPr/>
        </p:nvGrpSpPr>
        <p:grpSpPr>
          <a:xfrm>
            <a:off x="991" y="-1"/>
            <a:ext cx="9143009" cy="620689"/>
            <a:chOff x="991" y="-1"/>
            <a:chExt cx="9143009" cy="620689"/>
          </a:xfrm>
        </p:grpSpPr>
        <p:pic>
          <p:nvPicPr>
            <p:cNvPr id="11"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12"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
        <p:nvSpPr>
          <p:cNvPr id="13" name="12 CuadroTexto"/>
          <p:cNvSpPr txBox="1"/>
          <p:nvPr/>
        </p:nvSpPr>
        <p:spPr>
          <a:xfrm>
            <a:off x="1115616" y="260648"/>
            <a:ext cx="6912768"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INSTRUCTIONS AND RECOMMENDATIONS</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2" name="Picture 4"/>
          <p:cNvPicPr>
            <a:picLocks noChangeAspect="1" noChangeArrowheads="1"/>
          </p:cNvPicPr>
          <p:nvPr/>
        </p:nvPicPr>
        <p:blipFill>
          <a:blip r:embed="rId2" cstate="print"/>
          <a:srcRect/>
          <a:stretch>
            <a:fillRect/>
          </a:stretch>
        </p:blipFill>
        <p:spPr bwMode="auto">
          <a:xfrm>
            <a:off x="395536" y="1340768"/>
            <a:ext cx="8022432" cy="1447926"/>
          </a:xfrm>
          <a:prstGeom prst="rect">
            <a:avLst/>
          </a:prstGeom>
          <a:noFill/>
          <a:ln w="9525">
            <a:noFill/>
            <a:miter lim="800000"/>
            <a:headEnd/>
            <a:tailEnd/>
          </a:ln>
        </p:spPr>
      </p:pic>
      <p:grpSp>
        <p:nvGrpSpPr>
          <p:cNvPr id="2" name="11 Grupo"/>
          <p:cNvGrpSpPr/>
          <p:nvPr/>
        </p:nvGrpSpPr>
        <p:grpSpPr>
          <a:xfrm>
            <a:off x="251520" y="2708920"/>
            <a:ext cx="8208912" cy="3337690"/>
            <a:chOff x="251520" y="2708920"/>
            <a:chExt cx="8208912" cy="3337690"/>
          </a:xfrm>
        </p:grpSpPr>
        <p:pic>
          <p:nvPicPr>
            <p:cNvPr id="73733" name="Picture 5"/>
            <p:cNvPicPr>
              <a:picLocks noChangeAspect="1" noChangeArrowheads="1"/>
            </p:cNvPicPr>
            <p:nvPr/>
          </p:nvPicPr>
          <p:blipFill>
            <a:blip r:embed="rId3" cstate="print"/>
            <a:srcRect/>
            <a:stretch>
              <a:fillRect/>
            </a:stretch>
          </p:blipFill>
          <p:spPr bwMode="auto">
            <a:xfrm>
              <a:off x="251520" y="2708920"/>
              <a:ext cx="8208912" cy="3337690"/>
            </a:xfrm>
            <a:prstGeom prst="rect">
              <a:avLst/>
            </a:prstGeom>
            <a:noFill/>
            <a:ln w="9525">
              <a:noFill/>
              <a:miter lim="800000"/>
              <a:headEnd/>
              <a:tailEnd/>
            </a:ln>
          </p:spPr>
        </p:pic>
        <p:sp>
          <p:nvSpPr>
            <p:cNvPr id="9" name="8 Rectángulo"/>
            <p:cNvSpPr/>
            <p:nvPr/>
          </p:nvSpPr>
          <p:spPr>
            <a:xfrm>
              <a:off x="1979712" y="4149080"/>
              <a:ext cx="3528392" cy="21602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UNIVERSITY OF SANTIAGO</a:t>
              </a:r>
              <a:endParaRPr lang="es-ES" dirty="0">
                <a:solidFill>
                  <a:schemeClr val="tx1"/>
                </a:solidFill>
              </a:endParaRPr>
            </a:p>
          </p:txBody>
        </p:sp>
        <p:sp>
          <p:nvSpPr>
            <p:cNvPr id="10" name="9 Rectángulo"/>
            <p:cNvSpPr/>
            <p:nvPr/>
          </p:nvSpPr>
          <p:spPr>
            <a:xfrm>
              <a:off x="3725156" y="3751536"/>
              <a:ext cx="3528392" cy="21602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rPr>
                <a:t>PAULINO MARTÍNEZ</a:t>
              </a:r>
              <a:endParaRPr lang="es-ES" dirty="0">
                <a:solidFill>
                  <a:schemeClr val="tx1"/>
                </a:solidFill>
              </a:endParaRPr>
            </a:p>
          </p:txBody>
        </p:sp>
        <p:sp>
          <p:nvSpPr>
            <p:cNvPr id="11" name="10 Rectángulo"/>
            <p:cNvSpPr/>
            <p:nvPr/>
          </p:nvSpPr>
          <p:spPr>
            <a:xfrm>
              <a:off x="683568" y="4555492"/>
              <a:ext cx="2736304" cy="224408"/>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FF0000"/>
                  </a:solidFill>
                </a:rPr>
                <a:t>VISIT GENETICS CONGRESS</a:t>
              </a:r>
              <a:endParaRPr lang="es-ES" dirty="0">
                <a:solidFill>
                  <a:srgbClr val="FF0000"/>
                </a:solidFill>
              </a:endParaRPr>
            </a:p>
          </p:txBody>
        </p:sp>
      </p:grpSp>
      <p:sp>
        <p:nvSpPr>
          <p:cNvPr id="16" name="15 CuadroTexto"/>
          <p:cNvSpPr txBox="1"/>
          <p:nvPr/>
        </p:nvSpPr>
        <p:spPr>
          <a:xfrm>
            <a:off x="1979712" y="260648"/>
            <a:ext cx="5112568"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ISGA EXCURSIONS: VISIT TO STOLT SEA FARM SA </a:t>
            </a:r>
            <a:endParaRPr lang="es-ES" sz="2400" b="1" dirty="0">
              <a:latin typeface="Arial" pitchFamily="34" charset="0"/>
              <a:cs typeface="Arial" pitchFamily="34" charset="0"/>
            </a:endParaRPr>
          </a:p>
        </p:txBody>
      </p:sp>
      <p:grpSp>
        <p:nvGrpSpPr>
          <p:cNvPr id="3" name="16 Grupo"/>
          <p:cNvGrpSpPr/>
          <p:nvPr/>
        </p:nvGrpSpPr>
        <p:grpSpPr>
          <a:xfrm>
            <a:off x="991" y="-1"/>
            <a:ext cx="9143009" cy="620689"/>
            <a:chOff x="991" y="-1"/>
            <a:chExt cx="9143009" cy="620689"/>
          </a:xfrm>
        </p:grpSpPr>
        <p:pic>
          <p:nvPicPr>
            <p:cNvPr id="18"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19"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www.paradoxplace.com/Photo%20Pages/Spain/Camino_de_Santiago/Compostela/Cathedral/Images/800/NFront-May06-D6366sAR800.jpg"/>
          <p:cNvPicPr/>
          <p:nvPr/>
        </p:nvPicPr>
        <p:blipFill>
          <a:blip r:embed="rId2" cstate="print"/>
          <a:srcRect/>
          <a:stretch>
            <a:fillRect/>
          </a:stretch>
        </p:blipFill>
        <p:spPr bwMode="auto">
          <a:xfrm>
            <a:off x="1583948" y="1186586"/>
            <a:ext cx="5940380" cy="4258638"/>
          </a:xfrm>
          <a:prstGeom prst="rect">
            <a:avLst/>
          </a:prstGeom>
          <a:noFill/>
          <a:ln w="9525">
            <a:noFill/>
            <a:miter lim="800000"/>
            <a:headEnd/>
            <a:tailEnd/>
          </a:ln>
        </p:spPr>
      </p:pic>
      <p:sp>
        <p:nvSpPr>
          <p:cNvPr id="8" name="7 CuadroTexto"/>
          <p:cNvSpPr txBox="1"/>
          <p:nvPr/>
        </p:nvSpPr>
        <p:spPr>
          <a:xfrm>
            <a:off x="1691680" y="260648"/>
            <a:ext cx="5616624"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ISGA EXCURSIONS: VISIT TO SANTIAGO </a:t>
            </a:r>
            <a:endParaRPr lang="es-ES" sz="2400" b="1" dirty="0">
              <a:latin typeface="Arial" pitchFamily="34" charset="0"/>
              <a:cs typeface="Arial" pitchFamily="34" charset="0"/>
            </a:endParaRPr>
          </a:p>
        </p:txBody>
      </p:sp>
      <p:sp>
        <p:nvSpPr>
          <p:cNvPr id="9" name="8 CuadroTexto"/>
          <p:cNvSpPr txBox="1"/>
          <p:nvPr/>
        </p:nvSpPr>
        <p:spPr>
          <a:xfrm>
            <a:off x="2339752" y="5703639"/>
            <a:ext cx="4392488" cy="646331"/>
          </a:xfrm>
          <a:prstGeom prst="rect">
            <a:avLst/>
          </a:prstGeom>
          <a:noFill/>
        </p:spPr>
        <p:txBody>
          <a:bodyPr wrap="square" rtlCol="0">
            <a:spAutoFit/>
          </a:bodyPr>
          <a:lstStyle/>
          <a:p>
            <a:pPr algn="ctr"/>
            <a:r>
              <a:rPr lang="es-ES" dirty="0" err="1" smtClean="0"/>
              <a:t>Sign</a:t>
            </a:r>
            <a:r>
              <a:rPr lang="es-ES" dirty="0" smtClean="0"/>
              <a:t> in </a:t>
            </a:r>
            <a:r>
              <a:rPr lang="es-ES" dirty="0" err="1" smtClean="0"/>
              <a:t>the</a:t>
            </a:r>
            <a:r>
              <a:rPr lang="es-ES" dirty="0" smtClean="0"/>
              <a:t> </a:t>
            </a:r>
            <a:r>
              <a:rPr lang="es-ES" dirty="0" err="1" smtClean="0"/>
              <a:t>list</a:t>
            </a:r>
            <a:r>
              <a:rPr lang="es-ES" dirty="0" smtClean="0"/>
              <a:t> at </a:t>
            </a:r>
            <a:r>
              <a:rPr lang="es-ES" dirty="0" err="1" smtClean="0"/>
              <a:t>the</a:t>
            </a:r>
            <a:r>
              <a:rPr lang="es-ES" dirty="0" smtClean="0"/>
              <a:t> </a:t>
            </a:r>
            <a:r>
              <a:rPr lang="es-ES" dirty="0" err="1" smtClean="0"/>
              <a:t>registration</a:t>
            </a:r>
            <a:r>
              <a:rPr lang="es-ES" dirty="0" smtClean="0"/>
              <a:t> </a:t>
            </a:r>
            <a:r>
              <a:rPr lang="es-ES" dirty="0" err="1" smtClean="0"/>
              <a:t>desk</a:t>
            </a:r>
            <a:r>
              <a:rPr lang="es-ES" dirty="0" smtClean="0"/>
              <a:t> </a:t>
            </a:r>
            <a:r>
              <a:rPr lang="es-ES" dirty="0" err="1" smtClean="0"/>
              <a:t>before</a:t>
            </a:r>
            <a:r>
              <a:rPr lang="es-ES" dirty="0" smtClean="0"/>
              <a:t> </a:t>
            </a:r>
            <a:r>
              <a:rPr lang="es-ES" dirty="0" err="1" smtClean="0"/>
              <a:t>Wednesday</a:t>
            </a:r>
            <a:r>
              <a:rPr lang="es-ES" dirty="0" smtClean="0"/>
              <a:t> </a:t>
            </a:r>
            <a:endParaRPr lang="es-ES" dirty="0"/>
          </a:p>
        </p:txBody>
      </p:sp>
      <p:grpSp>
        <p:nvGrpSpPr>
          <p:cNvPr id="2" name="9 Grupo"/>
          <p:cNvGrpSpPr/>
          <p:nvPr/>
        </p:nvGrpSpPr>
        <p:grpSpPr>
          <a:xfrm>
            <a:off x="991" y="-1"/>
            <a:ext cx="9143009" cy="620689"/>
            <a:chOff x="991" y="-1"/>
            <a:chExt cx="9143009" cy="620689"/>
          </a:xfrm>
        </p:grpSpPr>
        <p:pic>
          <p:nvPicPr>
            <p:cNvPr id="11"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12"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encrypted-tbn2.gstatic.com/images?q=tbn:ANd9GcRnVEarWyJ4dWHxwbXh7v2ErA0swPi2CtdmymU07B8c1mccr6JsHg"/>
          <p:cNvPicPr>
            <a:picLocks noChangeAspect="1" noChangeArrowheads="1"/>
          </p:cNvPicPr>
          <p:nvPr/>
        </p:nvPicPr>
        <p:blipFill>
          <a:blip r:embed="rId2" cstate="print">
            <a:lum bright="10000"/>
          </a:blip>
          <a:srcRect/>
          <a:stretch>
            <a:fillRect/>
          </a:stretch>
        </p:blipFill>
        <p:spPr bwMode="auto">
          <a:xfrm>
            <a:off x="0" y="0"/>
            <a:ext cx="9155779" cy="6885384"/>
          </a:xfrm>
          <a:prstGeom prst="rect">
            <a:avLst/>
          </a:prstGeom>
          <a:noFill/>
        </p:spPr>
      </p:pic>
      <p:sp>
        <p:nvSpPr>
          <p:cNvPr id="7" name="6 CuadroTexto"/>
          <p:cNvSpPr txBox="1"/>
          <p:nvPr/>
        </p:nvSpPr>
        <p:spPr>
          <a:xfrm>
            <a:off x="1331640" y="1988840"/>
            <a:ext cx="6264696" cy="2062103"/>
          </a:xfrm>
          <a:prstGeom prst="rect">
            <a:avLst/>
          </a:prstGeom>
          <a:noFill/>
        </p:spPr>
        <p:txBody>
          <a:bodyPr wrap="square" rtlCol="0">
            <a:spAutoFit/>
          </a:bodyPr>
          <a:lstStyle/>
          <a:p>
            <a:pPr algn="ctr"/>
            <a:r>
              <a:rPr lang="es-ES" sz="3200" b="1" dirty="0" smtClean="0">
                <a:solidFill>
                  <a:schemeClr val="tx2">
                    <a:lumMod val="50000"/>
                  </a:schemeClr>
                </a:solidFill>
                <a:latin typeface="Arial" pitchFamily="34" charset="0"/>
                <a:cs typeface="Arial" pitchFamily="34" charset="0"/>
              </a:rPr>
              <a:t>THE HISTORY OF AQUACULTURE AND BREEDING PROGRAMS IN SPAIN</a:t>
            </a:r>
            <a:endParaRPr lang="es-ES" sz="3200" b="1" dirty="0">
              <a:solidFill>
                <a:schemeClr val="tx2">
                  <a:lumMod val="50000"/>
                </a:schemeClr>
              </a:solidFill>
              <a:latin typeface="Arial" pitchFamily="34" charset="0"/>
              <a:cs typeface="Arial" pitchFamily="34" charset="0"/>
            </a:endParaRPr>
          </a:p>
        </p:txBody>
      </p:sp>
      <p:sp>
        <p:nvSpPr>
          <p:cNvPr id="8" name="7 CuadroTexto"/>
          <p:cNvSpPr txBox="1"/>
          <p:nvPr/>
        </p:nvSpPr>
        <p:spPr>
          <a:xfrm>
            <a:off x="4788024" y="5157192"/>
            <a:ext cx="3744416" cy="615553"/>
          </a:xfrm>
          <a:prstGeom prst="rect">
            <a:avLst/>
          </a:prstGeom>
          <a:noFill/>
        </p:spPr>
        <p:txBody>
          <a:bodyPr wrap="square" rtlCol="0">
            <a:spAutoFit/>
          </a:bodyPr>
          <a:lstStyle/>
          <a:p>
            <a:r>
              <a:rPr lang="es-ES" dirty="0" smtClean="0">
                <a:solidFill>
                  <a:schemeClr val="tx2">
                    <a:lumMod val="50000"/>
                  </a:schemeClr>
                </a:solidFill>
                <a:latin typeface="Arial" pitchFamily="34" charset="0"/>
                <a:cs typeface="Arial" pitchFamily="34" charset="0"/>
              </a:rPr>
              <a:t>Paulino Martínez</a:t>
            </a:r>
          </a:p>
          <a:p>
            <a:r>
              <a:rPr lang="es-ES" sz="1600" dirty="0" err="1" smtClean="0">
                <a:solidFill>
                  <a:schemeClr val="tx2">
                    <a:lumMod val="50000"/>
                  </a:schemeClr>
                </a:solidFill>
                <a:latin typeface="Arial" pitchFamily="34" charset="0"/>
                <a:cs typeface="Arial" pitchFamily="34" charset="0"/>
              </a:rPr>
              <a:t>University</a:t>
            </a:r>
            <a:r>
              <a:rPr lang="es-ES" sz="1600" dirty="0" smtClean="0">
                <a:solidFill>
                  <a:schemeClr val="tx2">
                    <a:lumMod val="50000"/>
                  </a:schemeClr>
                </a:solidFill>
                <a:latin typeface="Arial" pitchFamily="34" charset="0"/>
                <a:cs typeface="Arial" pitchFamily="34" charset="0"/>
              </a:rPr>
              <a:t> of Santiago de Compostela</a:t>
            </a:r>
            <a:endParaRPr lang="es-ES" sz="1600" dirty="0">
              <a:solidFill>
                <a:schemeClr val="tx2">
                  <a:lumMod val="50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9 Grupo"/>
          <p:cNvGrpSpPr/>
          <p:nvPr/>
        </p:nvGrpSpPr>
        <p:grpSpPr>
          <a:xfrm>
            <a:off x="4533461" y="1329735"/>
            <a:ext cx="4431027" cy="4691553"/>
            <a:chOff x="429005" y="1196752"/>
            <a:chExt cx="4431027" cy="4691553"/>
          </a:xfrm>
        </p:grpSpPr>
        <p:sp>
          <p:nvSpPr>
            <p:cNvPr id="4" name="3 Rectángulo"/>
            <p:cNvSpPr/>
            <p:nvPr/>
          </p:nvSpPr>
          <p:spPr>
            <a:xfrm>
              <a:off x="1259632" y="5518973"/>
              <a:ext cx="3198311" cy="369332"/>
            </a:xfrm>
            <a:prstGeom prst="rect">
              <a:avLst/>
            </a:prstGeom>
          </p:spPr>
          <p:txBody>
            <a:bodyPr wrap="none">
              <a:spAutoFit/>
            </a:bodyPr>
            <a:lstStyle/>
            <a:p>
              <a:r>
                <a:rPr lang="es-ES" dirty="0" smtClean="0">
                  <a:latin typeface="Arial" pitchFamily="34" charset="0"/>
                  <a:cs typeface="Arial" pitchFamily="34" charset="0"/>
                </a:rPr>
                <a:t>8th  </a:t>
              </a:r>
              <a:r>
                <a:rPr lang="es-ES" dirty="0" err="1" smtClean="0">
                  <a:latin typeface="Arial" pitchFamily="34" charset="0"/>
                  <a:cs typeface="Arial" pitchFamily="34" charset="0"/>
                </a:rPr>
                <a:t>Spain</a:t>
              </a:r>
              <a:r>
                <a:rPr lang="es-ES" dirty="0" smtClean="0">
                  <a:latin typeface="Arial" pitchFamily="34" charset="0"/>
                  <a:cs typeface="Arial" pitchFamily="34" charset="0"/>
                </a:rPr>
                <a:t> 41 kg/</a:t>
              </a:r>
              <a:r>
                <a:rPr lang="es-ES" dirty="0" err="1" smtClean="0">
                  <a:latin typeface="Arial" pitchFamily="34" charset="0"/>
                  <a:cs typeface="Arial" pitchFamily="34" charset="0"/>
                </a:rPr>
                <a:t>person</a:t>
              </a:r>
              <a:r>
                <a:rPr lang="es-ES" dirty="0" smtClean="0">
                  <a:latin typeface="Arial" pitchFamily="34" charset="0"/>
                  <a:cs typeface="Arial" pitchFamily="34" charset="0"/>
                </a:rPr>
                <a:t>/</a:t>
              </a:r>
              <a:r>
                <a:rPr lang="es-ES" dirty="0" err="1" smtClean="0">
                  <a:latin typeface="Arial" pitchFamily="34" charset="0"/>
                  <a:cs typeface="Arial" pitchFamily="34" charset="0"/>
                </a:rPr>
                <a:t>year</a:t>
              </a:r>
              <a:endParaRPr lang="es-ES" dirty="0" smtClean="0">
                <a:latin typeface="Arial" pitchFamily="34" charset="0"/>
                <a:cs typeface="Arial" pitchFamily="34" charset="0"/>
              </a:endParaRPr>
            </a:p>
          </p:txBody>
        </p:sp>
        <p:grpSp>
          <p:nvGrpSpPr>
            <p:cNvPr id="3" name="6 Grupo"/>
            <p:cNvGrpSpPr/>
            <p:nvPr/>
          </p:nvGrpSpPr>
          <p:grpSpPr>
            <a:xfrm>
              <a:off x="429005" y="1196752"/>
              <a:ext cx="4431027" cy="4176464"/>
              <a:chOff x="2530631" y="908720"/>
              <a:chExt cx="4993697" cy="5000625"/>
            </a:xfrm>
          </p:grpSpPr>
          <p:pic>
            <p:nvPicPr>
              <p:cNvPr id="90114" name="Picture 2" descr="http://www.edualimentaria.com/images/pescados/Consumo-percapita-pescado-por-pa%C3%ADs-2011.jpg">
                <a:hlinkClick r:id="rId2"/>
              </p:cNvPr>
              <p:cNvPicPr>
                <a:picLocks noChangeAspect="1" noChangeArrowheads="1"/>
              </p:cNvPicPr>
              <p:nvPr/>
            </p:nvPicPr>
            <p:blipFill>
              <a:blip r:embed="rId3" cstate="print"/>
              <a:srcRect/>
              <a:stretch>
                <a:fillRect/>
              </a:stretch>
            </p:blipFill>
            <p:spPr bwMode="auto">
              <a:xfrm>
                <a:off x="2866603" y="908720"/>
                <a:ext cx="4657725" cy="5000625"/>
              </a:xfrm>
              <a:prstGeom prst="rect">
                <a:avLst/>
              </a:prstGeom>
              <a:noFill/>
            </p:spPr>
          </p:pic>
          <p:cxnSp>
            <p:nvCxnSpPr>
              <p:cNvPr id="6" name="5 Conector recto de flecha"/>
              <p:cNvCxnSpPr/>
              <p:nvPr/>
            </p:nvCxnSpPr>
            <p:spPr>
              <a:xfrm>
                <a:off x="2530631" y="4509120"/>
                <a:ext cx="936103"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sp>
        <p:nvSpPr>
          <p:cNvPr id="11" name="10 CuadroTexto"/>
          <p:cNvSpPr txBox="1"/>
          <p:nvPr/>
        </p:nvSpPr>
        <p:spPr>
          <a:xfrm>
            <a:off x="1691680" y="447055"/>
            <a:ext cx="597666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SEAFOOD PRODUCTION IN SPAIN</a:t>
            </a:r>
            <a:endParaRPr lang="es-ES" sz="2400" b="1" dirty="0">
              <a:latin typeface="Arial" pitchFamily="34" charset="0"/>
              <a:cs typeface="Arial" pitchFamily="34" charset="0"/>
            </a:endParaRPr>
          </a:p>
        </p:txBody>
      </p:sp>
      <p:pic>
        <p:nvPicPr>
          <p:cNvPr id="15"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16"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0" y="0"/>
            <a:ext cx="611560" cy="433436"/>
          </a:xfrm>
          <a:prstGeom prst="rect">
            <a:avLst/>
          </a:prstGeom>
          <a:noFill/>
        </p:spPr>
      </p:pic>
      <p:grpSp>
        <p:nvGrpSpPr>
          <p:cNvPr id="5" name="16 Grupo"/>
          <p:cNvGrpSpPr/>
          <p:nvPr/>
        </p:nvGrpSpPr>
        <p:grpSpPr>
          <a:xfrm>
            <a:off x="552894" y="1329735"/>
            <a:ext cx="3875090" cy="4689812"/>
            <a:chOff x="552894" y="1329735"/>
            <a:chExt cx="3875090" cy="4689812"/>
          </a:xfrm>
        </p:grpSpPr>
        <p:grpSp>
          <p:nvGrpSpPr>
            <p:cNvPr id="7" name="7 Grupo"/>
            <p:cNvGrpSpPr/>
            <p:nvPr/>
          </p:nvGrpSpPr>
          <p:grpSpPr>
            <a:xfrm>
              <a:off x="552894" y="1329735"/>
              <a:ext cx="3875090" cy="4689812"/>
              <a:chOff x="5017390" y="1196752"/>
              <a:chExt cx="3875090" cy="4689812"/>
            </a:xfrm>
          </p:grpSpPr>
          <p:pic>
            <p:nvPicPr>
              <p:cNvPr id="90116" name="Picture 4" descr="http://www.viajandocon.es/images/AMIGOS/MOTOS/mapa%20de%20europa.jpg"/>
              <p:cNvPicPr>
                <a:picLocks noChangeAspect="1" noChangeArrowheads="1"/>
              </p:cNvPicPr>
              <p:nvPr/>
            </p:nvPicPr>
            <p:blipFill>
              <a:blip r:embed="rId7" cstate="print"/>
              <a:srcRect/>
              <a:stretch>
                <a:fillRect/>
              </a:stretch>
            </p:blipFill>
            <p:spPr bwMode="auto">
              <a:xfrm>
                <a:off x="5017390" y="1196752"/>
                <a:ext cx="3875090" cy="4168528"/>
              </a:xfrm>
              <a:prstGeom prst="rect">
                <a:avLst/>
              </a:prstGeom>
              <a:noFill/>
            </p:spPr>
          </p:pic>
          <p:sp>
            <p:nvSpPr>
              <p:cNvPr id="9" name="8 Rectángulo"/>
              <p:cNvSpPr/>
              <p:nvPr/>
            </p:nvSpPr>
            <p:spPr>
              <a:xfrm>
                <a:off x="5688066" y="5517232"/>
                <a:ext cx="2884123" cy="369332"/>
              </a:xfrm>
              <a:prstGeom prst="rect">
                <a:avLst/>
              </a:prstGeom>
            </p:spPr>
            <p:txBody>
              <a:bodyPr wrap="none">
                <a:spAutoFit/>
              </a:bodyPr>
              <a:lstStyle/>
              <a:p>
                <a:r>
                  <a:rPr lang="es-ES" dirty="0" smtClean="0">
                    <a:latin typeface="Arial" pitchFamily="34" charset="0"/>
                    <a:cs typeface="Arial" pitchFamily="34" charset="0"/>
                  </a:rPr>
                  <a:t>19th </a:t>
                </a:r>
                <a:r>
                  <a:rPr lang="es-ES" dirty="0" err="1" smtClean="0">
                    <a:latin typeface="Arial" pitchFamily="34" charset="0"/>
                    <a:cs typeface="Arial" pitchFamily="34" charset="0"/>
                  </a:rPr>
                  <a:t>Spain</a:t>
                </a:r>
                <a:r>
                  <a:rPr lang="es-ES" dirty="0" smtClean="0">
                    <a:latin typeface="Arial" pitchFamily="34" charset="0"/>
                    <a:cs typeface="Arial" pitchFamily="34" charset="0"/>
                  </a:rPr>
                  <a:t> ~ 300,000 </a:t>
                </a:r>
                <a:r>
                  <a:rPr lang="es-ES" dirty="0" err="1" smtClean="0">
                    <a:latin typeface="Arial" pitchFamily="34" charset="0"/>
                    <a:cs typeface="Arial" pitchFamily="34" charset="0"/>
                  </a:rPr>
                  <a:t>tons</a:t>
                </a:r>
                <a:endParaRPr lang="es-ES" dirty="0" smtClean="0">
                  <a:latin typeface="Arial" pitchFamily="34" charset="0"/>
                  <a:cs typeface="Arial" pitchFamily="34" charset="0"/>
                </a:endParaRPr>
              </a:p>
            </p:txBody>
          </p:sp>
        </p:grpSp>
        <p:sp>
          <p:nvSpPr>
            <p:cNvPr id="13" name="12 CuadroTexto"/>
            <p:cNvSpPr txBox="1"/>
            <p:nvPr/>
          </p:nvSpPr>
          <p:spPr>
            <a:xfrm>
              <a:off x="611560" y="2060848"/>
              <a:ext cx="1152128" cy="523220"/>
            </a:xfrm>
            <a:prstGeom prst="rect">
              <a:avLst/>
            </a:prstGeom>
            <a:noFill/>
          </p:spPr>
          <p:txBody>
            <a:bodyPr wrap="square" rtlCol="0">
              <a:spAutoFit/>
            </a:bodyPr>
            <a:lstStyle/>
            <a:p>
              <a:r>
                <a:rPr lang="es-ES" sz="1400" dirty="0" smtClean="0"/>
                <a:t>ATLANTIC OCEAN</a:t>
              </a:r>
              <a:endParaRPr lang="es-ES" sz="1400" dirty="0"/>
            </a:p>
          </p:txBody>
        </p:sp>
        <p:sp>
          <p:nvSpPr>
            <p:cNvPr id="14" name="13 CuadroTexto"/>
            <p:cNvSpPr txBox="1"/>
            <p:nvPr/>
          </p:nvSpPr>
          <p:spPr>
            <a:xfrm>
              <a:off x="1259632" y="4869160"/>
              <a:ext cx="1512168" cy="523220"/>
            </a:xfrm>
            <a:prstGeom prst="rect">
              <a:avLst/>
            </a:prstGeom>
            <a:noFill/>
          </p:spPr>
          <p:txBody>
            <a:bodyPr wrap="square" rtlCol="0">
              <a:spAutoFit/>
            </a:bodyPr>
            <a:lstStyle/>
            <a:p>
              <a:pPr algn="ctr"/>
              <a:r>
                <a:rPr lang="es-ES" sz="1400" dirty="0" smtClean="0"/>
                <a:t>MEDITERRANEAN SEA</a:t>
              </a:r>
              <a:endParaRPr lang="es-ES" sz="1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259632" y="404664"/>
            <a:ext cx="6552728" cy="830997"/>
          </a:xfrm>
          <a:prstGeom prst="rect">
            <a:avLst/>
          </a:prstGeom>
          <a:noFill/>
        </p:spPr>
        <p:txBody>
          <a:bodyPr wrap="square" rtlCol="0">
            <a:spAutoFit/>
          </a:bodyPr>
          <a:lstStyle/>
          <a:p>
            <a:pPr algn="ctr"/>
            <a:r>
              <a:rPr lang="es-ES" sz="2400" b="1" cap="all" dirty="0" err="1" smtClean="0">
                <a:latin typeface="Arial" pitchFamily="34" charset="0"/>
                <a:cs typeface="Arial" pitchFamily="34" charset="0"/>
              </a:rPr>
              <a:t>Some</a:t>
            </a:r>
            <a:r>
              <a:rPr lang="es-ES" sz="2400" b="1" cap="all" dirty="0" smtClean="0">
                <a:latin typeface="Arial" pitchFamily="34" charset="0"/>
                <a:cs typeface="Arial" pitchFamily="34" charset="0"/>
              </a:rPr>
              <a:t> notes and </a:t>
            </a:r>
            <a:r>
              <a:rPr lang="es-ES" sz="2400" b="1" cap="all" dirty="0" err="1" smtClean="0">
                <a:latin typeface="Arial" pitchFamily="34" charset="0"/>
                <a:cs typeface="Arial" pitchFamily="34" charset="0"/>
              </a:rPr>
              <a:t>recommendations</a:t>
            </a:r>
            <a:r>
              <a:rPr lang="es-ES" sz="2400" b="1" cap="all" dirty="0" smtClean="0">
                <a:latin typeface="Arial" pitchFamily="34" charset="0"/>
                <a:cs typeface="Arial" pitchFamily="34" charset="0"/>
              </a:rPr>
              <a:t> </a:t>
            </a:r>
            <a:r>
              <a:rPr lang="es-ES" sz="2400" b="1" cap="all" dirty="0" err="1" smtClean="0">
                <a:latin typeface="Arial" pitchFamily="34" charset="0"/>
                <a:cs typeface="Arial" pitchFamily="34" charset="0"/>
              </a:rPr>
              <a:t>for</a:t>
            </a:r>
            <a:r>
              <a:rPr lang="es-ES" sz="2400" b="1" cap="all" dirty="0" smtClean="0">
                <a:latin typeface="Arial" pitchFamily="34" charset="0"/>
                <a:cs typeface="Arial" pitchFamily="34" charset="0"/>
              </a:rPr>
              <a:t> a </a:t>
            </a:r>
            <a:r>
              <a:rPr lang="es-ES" sz="2400" b="1" cap="all" dirty="0" err="1" smtClean="0">
                <a:latin typeface="Arial" pitchFamily="34" charset="0"/>
                <a:cs typeface="Arial" pitchFamily="34" charset="0"/>
              </a:rPr>
              <a:t>succesful</a:t>
            </a:r>
            <a:r>
              <a:rPr lang="es-ES" sz="2400" b="1" cap="all" dirty="0" smtClean="0">
                <a:latin typeface="Arial" pitchFamily="34" charset="0"/>
                <a:cs typeface="Arial" pitchFamily="34" charset="0"/>
              </a:rPr>
              <a:t> </a:t>
            </a:r>
            <a:r>
              <a:rPr lang="es-ES" sz="2400" b="1" cap="all" dirty="0" err="1" smtClean="0">
                <a:latin typeface="Arial" pitchFamily="34" charset="0"/>
                <a:cs typeface="Arial" pitchFamily="34" charset="0"/>
              </a:rPr>
              <a:t>meeting</a:t>
            </a:r>
            <a:endParaRPr lang="es-ES" sz="2400" b="1" cap="all" dirty="0">
              <a:latin typeface="Arial" pitchFamily="34" charset="0"/>
              <a:cs typeface="Arial" pitchFamily="34" charset="0"/>
            </a:endParaRPr>
          </a:p>
        </p:txBody>
      </p:sp>
      <p:pic>
        <p:nvPicPr>
          <p:cNvPr id="8" name="Picture 4" descr="http://www.usc.es/astro/imagenes%20index/logo_ux.jpg"/>
          <p:cNvPicPr>
            <a:picLocks noChangeAspect="1" noChangeArrowheads="1"/>
          </p:cNvPicPr>
          <p:nvPr/>
        </p:nvPicPr>
        <p:blipFill>
          <a:blip r:embed="rId2" cstate="print"/>
          <a:srcRect/>
          <a:stretch>
            <a:fillRect/>
          </a:stretch>
        </p:blipFill>
        <p:spPr bwMode="auto">
          <a:xfrm>
            <a:off x="8297125" y="-1"/>
            <a:ext cx="846875" cy="548681"/>
          </a:xfrm>
          <a:prstGeom prst="rect">
            <a:avLst/>
          </a:prstGeom>
          <a:noFill/>
        </p:spPr>
      </p:pic>
      <p:pic>
        <p:nvPicPr>
          <p:cNvPr id="52225" name="Picture 1"/>
          <p:cNvPicPr>
            <a:picLocks noChangeAspect="1" noChangeArrowheads="1"/>
          </p:cNvPicPr>
          <p:nvPr/>
        </p:nvPicPr>
        <p:blipFill>
          <a:blip r:embed="rId3" cstate="print"/>
          <a:srcRect/>
          <a:stretch>
            <a:fillRect/>
          </a:stretch>
        </p:blipFill>
        <p:spPr bwMode="auto">
          <a:xfrm>
            <a:off x="2660154" y="1628800"/>
            <a:ext cx="3640038" cy="3957163"/>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spTree>
    <p:extLst>
      <p:ext uri="{BB962C8B-B14F-4D97-AF65-F5344CB8AC3E}">
        <p14:creationId xmlns:p14="http://schemas.microsoft.com/office/powerpoint/2010/main" val="1534843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894117" y="1518140"/>
            <a:ext cx="5486195" cy="3207004"/>
          </a:xfrm>
          <a:prstGeom prst="rect">
            <a:avLst/>
          </a:prstGeom>
          <a:noFill/>
          <a:ln w="9525">
            <a:noFill/>
            <a:miter lim="800000"/>
            <a:headEnd/>
            <a:tailEnd/>
          </a:ln>
        </p:spPr>
      </p:pic>
      <p:sp>
        <p:nvSpPr>
          <p:cNvPr id="3" name="2 Rectángulo"/>
          <p:cNvSpPr/>
          <p:nvPr/>
        </p:nvSpPr>
        <p:spPr>
          <a:xfrm>
            <a:off x="1979712" y="4941168"/>
            <a:ext cx="5328592" cy="1169551"/>
          </a:xfrm>
          <a:prstGeom prst="rect">
            <a:avLst/>
          </a:prstGeom>
        </p:spPr>
        <p:txBody>
          <a:bodyPr wrap="square">
            <a:spAutoFit/>
          </a:bodyPr>
          <a:lstStyle/>
          <a:p>
            <a:pPr algn="ctr"/>
            <a:r>
              <a:rPr lang="es-ES" sz="1400" dirty="0" err="1" smtClean="0">
                <a:latin typeface="Arial" pitchFamily="34" charset="0"/>
                <a:cs typeface="Arial" pitchFamily="34" charset="0"/>
              </a:rPr>
              <a:t>Romans</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especially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upper</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class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appreciated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very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much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seafood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Since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century</a:t>
            </a:r>
            <a:r>
              <a:rPr lang="es-ES" sz="1400" dirty="0" smtClean="0">
                <a:latin typeface="Arial" pitchFamily="34" charset="0"/>
                <a:cs typeface="Arial" pitchFamily="34" charset="0"/>
              </a:rPr>
              <a:t> II BC </a:t>
            </a:r>
            <a:r>
              <a:rPr lang="es-ES" sz="1400" dirty="0" err="1" smtClean="0">
                <a:latin typeface="Arial" pitchFamily="34" charset="0"/>
                <a:cs typeface="Arial" pitchFamily="34" charset="0"/>
              </a:rPr>
              <a:t>Romans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reared</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grew</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fish</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mollusk</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captivity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using</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nurseries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like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one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shown</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this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slide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from</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coastal</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remainders</a:t>
            </a:r>
            <a:r>
              <a:rPr lang="es-ES" sz="1400" dirty="0" smtClean="0">
                <a:latin typeface="Arial" pitchFamily="34" charset="0"/>
                <a:cs typeface="Arial" pitchFamily="34" charset="0"/>
              </a:rPr>
              <a:t> in Tarragona (</a:t>
            </a:r>
            <a:r>
              <a:rPr lang="es-ES" sz="1400" dirty="0" err="1" smtClean="0">
                <a:latin typeface="Arial" pitchFamily="34" charset="0"/>
                <a:cs typeface="Arial" pitchFamily="34" charset="0"/>
              </a:rPr>
              <a:t>Spain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Such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facilities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reflected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wealth</a:t>
            </a:r>
            <a:r>
              <a:rPr lang="es-ES" sz="1400" dirty="0" smtClean="0">
                <a:latin typeface="Arial" pitchFamily="34" charset="0"/>
                <a:cs typeface="Arial" pitchFamily="34" charset="0"/>
              </a:rPr>
              <a:t> of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upper</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Roman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classes</a:t>
            </a:r>
            <a:endParaRPr lang="es-ES" sz="1400" dirty="0">
              <a:latin typeface="Arial" pitchFamily="34" charset="0"/>
              <a:cs typeface="Arial" pitchFamily="34" charset="0"/>
            </a:endParaRPr>
          </a:p>
        </p:txBody>
      </p:sp>
      <p:grpSp>
        <p:nvGrpSpPr>
          <p:cNvPr id="2" name="5 Grupo"/>
          <p:cNvGrpSpPr/>
          <p:nvPr/>
        </p:nvGrpSpPr>
        <p:grpSpPr>
          <a:xfrm>
            <a:off x="0" y="0"/>
            <a:ext cx="9108504" cy="433436"/>
            <a:chOff x="0" y="0"/>
            <a:chExt cx="9108504" cy="433436"/>
          </a:xfrm>
        </p:grpSpPr>
        <p:pic>
          <p:nvPicPr>
            <p:cNvPr id="4" name="Picture 5" descr="C:\Documents and Settings\PC\Escritorio\Mytilus galloprovincialis 1.jpg"/>
            <p:cNvPicPr>
              <a:picLocks noChangeAspect="1" noChangeArrowheads="1"/>
            </p:cNvPicPr>
            <p:nvPr/>
          </p:nvPicPr>
          <p:blipFill>
            <a:blip r:embed="rId3"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5" name="Picture 6" descr="http://www.mardenoruega.es/var/ezflow_site/storage/images/b2c/escuela-del-pescado/gu%C3%ADa-de-especies/rodaballo/96587-6-nor-NO/Rodaballo_large.jpg">
              <a:hlinkClick r:id="rId4"/>
            </p:cNvPr>
            <p:cNvPicPr>
              <a:picLocks noChangeAspect="1" noChangeArrowheads="1"/>
            </p:cNvPicPr>
            <p:nvPr/>
          </p:nvPicPr>
          <p:blipFill>
            <a:blip r:embed="rId5" cstate="print"/>
            <a:srcRect/>
            <a:stretch>
              <a:fillRect/>
            </a:stretch>
          </p:blipFill>
          <p:spPr bwMode="auto">
            <a:xfrm>
              <a:off x="0" y="0"/>
              <a:ext cx="611560" cy="433436"/>
            </a:xfrm>
            <a:prstGeom prst="rect">
              <a:avLst/>
            </a:prstGeom>
            <a:noFill/>
          </p:spPr>
        </p:pic>
      </p:grpSp>
      <p:sp>
        <p:nvSpPr>
          <p:cNvPr id="7" name="6 CuadroTexto"/>
          <p:cNvSpPr txBox="1"/>
          <p:nvPr/>
        </p:nvSpPr>
        <p:spPr>
          <a:xfrm>
            <a:off x="2123728" y="404664"/>
            <a:ext cx="496855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ROMAN SEAFOOD</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descr="http://esphoto500x500.mnstatic.com/piscifactoria-del-monasterio-de-piedra_2579131.jpg">
            <a:hlinkClick r:id="rId2"/>
          </p:cNvPr>
          <p:cNvPicPr>
            <a:picLocks noChangeAspect="1" noChangeArrowheads="1"/>
          </p:cNvPicPr>
          <p:nvPr/>
        </p:nvPicPr>
        <p:blipFill>
          <a:blip r:embed="rId3" cstate="print"/>
          <a:srcRect/>
          <a:stretch>
            <a:fillRect/>
          </a:stretch>
        </p:blipFill>
        <p:spPr bwMode="auto">
          <a:xfrm>
            <a:off x="4788024" y="1916832"/>
            <a:ext cx="3898404" cy="2923803"/>
          </a:xfrm>
          <a:prstGeom prst="rect">
            <a:avLst/>
          </a:prstGeom>
          <a:noFill/>
        </p:spPr>
      </p:pic>
      <p:sp>
        <p:nvSpPr>
          <p:cNvPr id="4" name="3 Rectángulo"/>
          <p:cNvSpPr/>
          <p:nvPr/>
        </p:nvSpPr>
        <p:spPr>
          <a:xfrm>
            <a:off x="1061864" y="4996333"/>
            <a:ext cx="7182544" cy="1600438"/>
          </a:xfrm>
          <a:prstGeom prst="rect">
            <a:avLst/>
          </a:prstGeom>
        </p:spPr>
        <p:txBody>
          <a:bodyPr wrap="square">
            <a:spAutoFit/>
          </a:bodyPr>
          <a:lstStyle/>
          <a:p>
            <a:pPr algn="just"/>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first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European</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aquaculture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facilities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appear</a:t>
            </a:r>
            <a:r>
              <a:rPr lang="es-ES" sz="1400" dirty="0" smtClean="0">
                <a:latin typeface="Arial" pitchFamily="34" charset="0"/>
                <a:cs typeface="Arial" pitchFamily="34" charset="0"/>
              </a:rPr>
              <a:t> in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Middle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Age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associated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to</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monasteries</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abbeys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where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fish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especially</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carps</a:t>
            </a:r>
            <a:r>
              <a:rPr lang="es-ES" sz="1400" dirty="0" smtClean="0">
                <a:latin typeface="Arial" pitchFamily="34" charset="0"/>
                <a:cs typeface="Arial" pitchFamily="34" charset="0"/>
              </a:rPr>
              <a:t> and </a:t>
            </a:r>
            <a:r>
              <a:rPr lang="es-ES" sz="1400" dirty="0" err="1" smtClean="0">
                <a:latin typeface="Arial" pitchFamily="34" charset="0"/>
                <a:cs typeface="Arial" pitchFamily="34" charset="0"/>
              </a:rPr>
              <a:t>trouts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were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reared</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The</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first</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Spanish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fish</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farm</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is</a:t>
            </a:r>
            <a:r>
              <a:rPr lang="es-ES" sz="1400" dirty="0" smtClean="0">
                <a:latin typeface="Arial" pitchFamily="34" charset="0"/>
                <a:cs typeface="Arial" pitchFamily="34" charset="0"/>
              </a:rPr>
              <a:t> </a:t>
            </a:r>
            <a:r>
              <a:rPr lang="es-ES" sz="1400" dirty="0" err="1" smtClean="0">
                <a:latin typeface="Arial" pitchFamily="34" charset="0"/>
                <a:cs typeface="Arial" pitchFamily="34" charset="0"/>
              </a:rPr>
              <a:t>founded</a:t>
            </a:r>
            <a:r>
              <a:rPr lang="es-ES" sz="1400" dirty="0" smtClean="0">
                <a:latin typeface="Arial" pitchFamily="34" charset="0"/>
                <a:cs typeface="Arial" pitchFamily="34" charset="0"/>
              </a:rPr>
              <a:t> </a:t>
            </a:r>
            <a:r>
              <a:rPr lang="en-US" sz="1400" dirty="0" smtClean="0">
                <a:latin typeface="Arial" pitchFamily="34" charset="0"/>
                <a:cs typeface="Arial" pitchFamily="34" charset="0"/>
              </a:rPr>
              <a:t>in 1870 in the </a:t>
            </a:r>
            <a:r>
              <a:rPr lang="en-US" sz="1400" dirty="0" err="1" smtClean="0">
                <a:latin typeface="Arial" pitchFamily="34" charset="0"/>
                <a:cs typeface="Arial" pitchFamily="34" charset="0"/>
              </a:rPr>
              <a:t>Monasterio</a:t>
            </a:r>
            <a:r>
              <a:rPr lang="en-US" sz="1400" dirty="0" smtClean="0">
                <a:latin typeface="Arial" pitchFamily="34" charset="0"/>
                <a:cs typeface="Arial" pitchFamily="34" charset="0"/>
              </a:rPr>
              <a:t> de </a:t>
            </a:r>
            <a:r>
              <a:rPr lang="en-US" sz="1400" dirty="0" err="1" smtClean="0">
                <a:latin typeface="Arial" pitchFamily="34" charset="0"/>
                <a:cs typeface="Arial" pitchFamily="34" charset="0"/>
              </a:rPr>
              <a:t>Piedra</a:t>
            </a:r>
            <a:r>
              <a:rPr lang="en-US" sz="1400" dirty="0" smtClean="0">
                <a:latin typeface="Arial" pitchFamily="34" charset="0"/>
                <a:cs typeface="Arial" pitchFamily="34" charset="0"/>
              </a:rPr>
              <a:t> (shown in this picture). By that time, the Spanish Government was concerned about the declining of fish populations in rivers, streams and lakes. The initial objectives of this fish farming centre were repopulation with freshwater trout (</a:t>
            </a:r>
            <a:r>
              <a:rPr lang="en-US" sz="1400" dirty="0" err="1" smtClean="0">
                <a:latin typeface="Arial" pitchFamily="34" charset="0"/>
                <a:cs typeface="Arial" pitchFamily="34" charset="0"/>
              </a:rPr>
              <a:t>Salmo</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trutta</a:t>
            </a:r>
            <a:r>
              <a:rPr lang="en-US" sz="1400" dirty="0" smtClean="0">
                <a:latin typeface="Arial" pitchFamily="34" charset="0"/>
                <a:cs typeface="Arial" pitchFamily="34" charset="0"/>
              </a:rPr>
              <a:t>), teaching and research of freshwater ecosystems. </a:t>
            </a:r>
            <a:endParaRPr lang="es-ES" sz="1400" dirty="0">
              <a:latin typeface="Arial" pitchFamily="34" charset="0"/>
              <a:cs typeface="Arial" pitchFamily="34" charset="0"/>
            </a:endParaRPr>
          </a:p>
        </p:txBody>
      </p:sp>
      <p:pic>
        <p:nvPicPr>
          <p:cNvPr id="5"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6"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0" y="0"/>
            <a:ext cx="611560" cy="433436"/>
          </a:xfrm>
          <a:prstGeom prst="rect">
            <a:avLst/>
          </a:prstGeom>
          <a:noFill/>
        </p:spPr>
      </p:pic>
      <p:sp>
        <p:nvSpPr>
          <p:cNvPr id="7" name="6 CuadroTexto"/>
          <p:cNvSpPr txBox="1"/>
          <p:nvPr/>
        </p:nvSpPr>
        <p:spPr>
          <a:xfrm>
            <a:off x="2123728" y="404664"/>
            <a:ext cx="4968552"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THE FIRST FISH FARMS: ABBEYS AND MONASTERIES</a:t>
            </a:r>
            <a:endParaRPr lang="es-ES" sz="2400" b="1" dirty="0">
              <a:latin typeface="Arial" pitchFamily="34" charset="0"/>
              <a:cs typeface="Arial" pitchFamily="34" charset="0"/>
            </a:endParaRPr>
          </a:p>
        </p:txBody>
      </p:sp>
      <p:pic>
        <p:nvPicPr>
          <p:cNvPr id="39938" name="Picture 2" descr="http://upload.wikimedia.org/wikipedia/commons/thumb/f/fa/Monasterio_de_Piedra_-_Los_Vadillos.jpg/1280px-Monasterio_de_Piedra_-_Los_Vadillos.jpg">
            <a:hlinkClick r:id="rId7"/>
          </p:cNvPr>
          <p:cNvPicPr>
            <a:picLocks noChangeAspect="1" noChangeArrowheads="1"/>
          </p:cNvPicPr>
          <p:nvPr/>
        </p:nvPicPr>
        <p:blipFill>
          <a:blip r:embed="rId8" cstate="print"/>
          <a:srcRect/>
          <a:stretch>
            <a:fillRect/>
          </a:stretch>
        </p:blipFill>
        <p:spPr bwMode="auto">
          <a:xfrm>
            <a:off x="683568" y="1916832"/>
            <a:ext cx="3838897" cy="288032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47664" y="1305315"/>
            <a:ext cx="6203851" cy="3707861"/>
          </a:xfrm>
          <a:prstGeom prst="rect">
            <a:avLst/>
          </a:prstGeom>
          <a:noFill/>
          <a:ln w="9525">
            <a:noFill/>
            <a:miter lim="800000"/>
            <a:headEnd/>
            <a:tailEnd/>
          </a:ln>
        </p:spPr>
      </p:pic>
      <p:pic>
        <p:nvPicPr>
          <p:cNvPr id="4" name="Picture 5" descr="C:\Documents and Settings\PC\Escritorio\Mytilus galloprovincialis 1.jpg"/>
          <p:cNvPicPr>
            <a:picLocks noChangeAspect="1" noChangeArrowheads="1"/>
          </p:cNvPicPr>
          <p:nvPr/>
        </p:nvPicPr>
        <p:blipFill>
          <a:blip r:embed="rId3"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5" name="Picture 6" descr="http://www.mardenoruega.es/var/ezflow_site/storage/images/b2c/escuela-del-pescado/gu%C3%ADa-de-especies/rodaballo/96587-6-nor-NO/Rodaballo_large.jpg">
            <a:hlinkClick r:id="rId4"/>
          </p:cNvPr>
          <p:cNvPicPr>
            <a:picLocks noChangeAspect="1" noChangeArrowheads="1"/>
          </p:cNvPicPr>
          <p:nvPr/>
        </p:nvPicPr>
        <p:blipFill>
          <a:blip r:embed="rId5" cstate="print"/>
          <a:srcRect/>
          <a:stretch>
            <a:fillRect/>
          </a:stretch>
        </p:blipFill>
        <p:spPr bwMode="auto">
          <a:xfrm>
            <a:off x="0" y="0"/>
            <a:ext cx="611560" cy="433436"/>
          </a:xfrm>
          <a:prstGeom prst="rect">
            <a:avLst/>
          </a:prstGeom>
          <a:noFill/>
        </p:spPr>
      </p:pic>
      <p:sp>
        <p:nvSpPr>
          <p:cNvPr id="6" name="5 Rectángulo"/>
          <p:cNvSpPr/>
          <p:nvPr/>
        </p:nvSpPr>
        <p:spPr>
          <a:xfrm>
            <a:off x="2123728" y="5067761"/>
            <a:ext cx="4824536" cy="738664"/>
          </a:xfrm>
          <a:prstGeom prst="rect">
            <a:avLst/>
          </a:prstGeom>
        </p:spPr>
        <p:txBody>
          <a:bodyPr wrap="square">
            <a:spAutoFit/>
          </a:bodyPr>
          <a:lstStyle/>
          <a:p>
            <a:pPr algn="ctr"/>
            <a:r>
              <a:rPr lang="en-US" sz="1400" dirty="0" smtClean="0">
                <a:latin typeface="Arial" pitchFamily="34" charset="0"/>
                <a:cs typeface="Arial" pitchFamily="34" charset="0"/>
              </a:rPr>
              <a:t>Practical fish farm manual in Spanish  for employees of public administration working in fresh and salt water. Mr. Mariano de la Paz </a:t>
            </a:r>
            <a:r>
              <a:rPr lang="en-US" sz="1400" dirty="0" err="1" smtClean="0">
                <a:latin typeface="Arial" pitchFamily="34" charset="0"/>
                <a:cs typeface="Arial" pitchFamily="34" charset="0"/>
              </a:rPr>
              <a:t>Graells</a:t>
            </a:r>
            <a:r>
              <a:rPr lang="en-US" sz="1400" dirty="0" smtClean="0">
                <a:latin typeface="Arial" pitchFamily="34" charset="0"/>
                <a:cs typeface="Arial" pitchFamily="34" charset="0"/>
              </a:rPr>
              <a:t>. Madrid. 1844.</a:t>
            </a:r>
            <a:endParaRPr lang="es-ES" sz="1400" dirty="0">
              <a:latin typeface="Arial" pitchFamily="34" charset="0"/>
              <a:cs typeface="Arial" pitchFamily="34" charset="0"/>
            </a:endParaRPr>
          </a:p>
        </p:txBody>
      </p:sp>
      <p:sp>
        <p:nvSpPr>
          <p:cNvPr id="7" name="6 CuadroTexto"/>
          <p:cNvSpPr txBox="1"/>
          <p:nvPr/>
        </p:nvSpPr>
        <p:spPr>
          <a:xfrm>
            <a:off x="2123728" y="404664"/>
            <a:ext cx="496855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FIRST STEPS IN FISH FARMING</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961862" y="934927"/>
            <a:ext cx="5358101" cy="5302385"/>
          </a:xfrm>
          <a:prstGeom prst="rect">
            <a:avLst/>
          </a:prstGeom>
          <a:noFill/>
          <a:ln w="9525">
            <a:noFill/>
            <a:miter lim="800000"/>
            <a:headEnd/>
            <a:tailEnd/>
          </a:ln>
        </p:spPr>
      </p:pic>
      <p:grpSp>
        <p:nvGrpSpPr>
          <p:cNvPr id="2" name="46 Grupo"/>
          <p:cNvGrpSpPr/>
          <p:nvPr/>
        </p:nvGrpSpPr>
        <p:grpSpPr>
          <a:xfrm>
            <a:off x="3177970" y="1539540"/>
            <a:ext cx="1250014" cy="953356"/>
            <a:chOff x="3177970" y="1539540"/>
            <a:chExt cx="1250014" cy="953356"/>
          </a:xfrm>
        </p:grpSpPr>
        <p:sp>
          <p:nvSpPr>
            <p:cNvPr id="39" name="38 Rectángulo"/>
            <p:cNvSpPr/>
            <p:nvPr/>
          </p:nvSpPr>
          <p:spPr>
            <a:xfrm>
              <a:off x="4139952" y="1700808"/>
              <a:ext cx="288032" cy="576064"/>
            </a:xfrm>
            <a:prstGeom prst="rect">
              <a:avLst/>
            </a:prstGeom>
            <a:solidFill>
              <a:srgbClr val="2DA4DF"/>
            </a:solidFill>
            <a:ln>
              <a:solidFill>
                <a:srgbClr val="2DA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0" name="39 Rectángulo"/>
            <p:cNvSpPr/>
            <p:nvPr/>
          </p:nvSpPr>
          <p:spPr>
            <a:xfrm>
              <a:off x="3177970" y="1539540"/>
              <a:ext cx="1178006" cy="953356"/>
            </a:xfrm>
            <a:prstGeom prst="rect">
              <a:avLst/>
            </a:prstGeom>
            <a:solidFill>
              <a:srgbClr val="2DA4DF"/>
            </a:solidFill>
            <a:ln>
              <a:solidFill>
                <a:srgbClr val="2DA4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cap="all" dirty="0" err="1" smtClean="0">
                  <a:solidFill>
                    <a:schemeClr val="tx1"/>
                  </a:solidFill>
                  <a:latin typeface="Arial" pitchFamily="34" charset="0"/>
                  <a:cs typeface="Arial" pitchFamily="34" charset="0"/>
                </a:rPr>
                <a:t>GaliciaN</a:t>
              </a:r>
              <a:r>
                <a:rPr lang="es-ES" sz="1600" b="1" cap="all" dirty="0" smtClean="0">
                  <a:solidFill>
                    <a:schemeClr val="tx1"/>
                  </a:solidFill>
                  <a:latin typeface="Arial" pitchFamily="34" charset="0"/>
                  <a:cs typeface="Arial" pitchFamily="34" charset="0"/>
                </a:rPr>
                <a:t> </a:t>
              </a:r>
              <a:r>
                <a:rPr lang="es-ES" sz="1600" b="1" cap="all" dirty="0" err="1" smtClean="0">
                  <a:solidFill>
                    <a:schemeClr val="tx1"/>
                  </a:solidFill>
                  <a:latin typeface="Arial" pitchFamily="34" charset="0"/>
                  <a:cs typeface="Arial" pitchFamily="34" charset="0"/>
                </a:rPr>
                <a:t>Region</a:t>
              </a:r>
              <a:endParaRPr lang="es-ES" sz="1600" b="1" cap="all" dirty="0" smtClean="0">
                <a:solidFill>
                  <a:schemeClr val="tx1"/>
                </a:solidFill>
                <a:latin typeface="Arial" pitchFamily="34" charset="0"/>
                <a:cs typeface="Arial" pitchFamily="34" charset="0"/>
              </a:endParaRPr>
            </a:p>
          </p:txBody>
        </p:sp>
      </p:grpSp>
      <p:sp>
        <p:nvSpPr>
          <p:cNvPr id="41" name="40 Rectángulo"/>
          <p:cNvSpPr/>
          <p:nvPr/>
        </p:nvSpPr>
        <p:spPr>
          <a:xfrm>
            <a:off x="2843808" y="4221088"/>
            <a:ext cx="1224136" cy="936104"/>
          </a:xfrm>
          <a:prstGeom prst="rect">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cap="all" dirty="0" smtClean="0">
                <a:solidFill>
                  <a:schemeClr val="tx1"/>
                </a:solidFill>
                <a:latin typeface="Arial" pitchFamily="34" charset="0"/>
                <a:cs typeface="Arial" pitchFamily="34" charset="0"/>
              </a:rPr>
              <a:t>S. East </a:t>
            </a:r>
            <a:r>
              <a:rPr lang="es-ES" sz="1600" b="1" cap="all" dirty="0" err="1" smtClean="0">
                <a:solidFill>
                  <a:schemeClr val="tx1"/>
                </a:solidFill>
                <a:latin typeface="Arial" pitchFamily="34" charset="0"/>
                <a:cs typeface="Arial" pitchFamily="34" charset="0"/>
              </a:rPr>
              <a:t>Atlantic</a:t>
            </a:r>
            <a:r>
              <a:rPr lang="es-ES" sz="1600" b="1" cap="all" dirty="0" smtClean="0">
                <a:solidFill>
                  <a:schemeClr val="tx1"/>
                </a:solidFill>
                <a:latin typeface="Arial" pitchFamily="34" charset="0"/>
                <a:cs typeface="Arial" pitchFamily="34" charset="0"/>
              </a:rPr>
              <a:t> </a:t>
            </a:r>
            <a:r>
              <a:rPr lang="es-ES" sz="1600" b="1" cap="all" dirty="0" err="1" smtClean="0">
                <a:solidFill>
                  <a:schemeClr val="tx1"/>
                </a:solidFill>
                <a:latin typeface="Arial" pitchFamily="34" charset="0"/>
                <a:cs typeface="Arial" pitchFamily="34" charset="0"/>
              </a:rPr>
              <a:t>Region</a:t>
            </a:r>
            <a:endParaRPr lang="es-ES" sz="1600" cap="all" dirty="0">
              <a:solidFill>
                <a:schemeClr val="tx1"/>
              </a:solidFill>
              <a:latin typeface="Arial" pitchFamily="34" charset="0"/>
              <a:cs typeface="Arial" pitchFamily="34" charset="0"/>
            </a:endParaRPr>
          </a:p>
        </p:txBody>
      </p:sp>
      <p:sp>
        <p:nvSpPr>
          <p:cNvPr id="42" name="41 Rectángulo"/>
          <p:cNvSpPr/>
          <p:nvPr/>
        </p:nvSpPr>
        <p:spPr>
          <a:xfrm>
            <a:off x="5364088" y="3717032"/>
            <a:ext cx="1152128" cy="100811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1" cap="all" dirty="0" err="1" smtClean="0">
                <a:solidFill>
                  <a:schemeClr val="tx1"/>
                </a:solidFill>
                <a:latin typeface="Arial" pitchFamily="34" charset="0"/>
                <a:cs typeface="Arial" pitchFamily="34" charset="0"/>
              </a:rPr>
              <a:t>Medit</a:t>
            </a:r>
            <a:r>
              <a:rPr lang="es-ES" sz="1600" b="1" cap="all" dirty="0" smtClean="0">
                <a:solidFill>
                  <a:schemeClr val="tx1"/>
                </a:solidFill>
                <a:latin typeface="Arial" pitchFamily="34" charset="0"/>
                <a:cs typeface="Arial" pitchFamily="34" charset="0"/>
              </a:rPr>
              <a:t>. </a:t>
            </a:r>
            <a:r>
              <a:rPr lang="es-ES" sz="1600" b="1" cap="all" dirty="0" err="1" smtClean="0">
                <a:solidFill>
                  <a:schemeClr val="tx1"/>
                </a:solidFill>
                <a:latin typeface="Arial" pitchFamily="34" charset="0"/>
                <a:cs typeface="Arial" pitchFamily="34" charset="0"/>
              </a:rPr>
              <a:t>Region</a:t>
            </a:r>
            <a:r>
              <a:rPr lang="es-ES" sz="1000" dirty="0" smtClean="0">
                <a:solidFill>
                  <a:schemeClr val="tx1"/>
                </a:solidFill>
                <a:latin typeface="Arial" pitchFamily="34" charset="0"/>
                <a:cs typeface="Arial" pitchFamily="34" charset="0"/>
              </a:rPr>
              <a:t> </a:t>
            </a:r>
          </a:p>
        </p:txBody>
      </p:sp>
      <p:sp>
        <p:nvSpPr>
          <p:cNvPr id="43" name="42 Rectángulo"/>
          <p:cNvSpPr/>
          <p:nvPr/>
        </p:nvSpPr>
        <p:spPr>
          <a:xfrm>
            <a:off x="3978684" y="3068960"/>
            <a:ext cx="953356" cy="800714"/>
          </a:xfrm>
          <a:prstGeom prst="rect">
            <a:avLst/>
          </a:prstGeom>
          <a:solidFill>
            <a:srgbClr val="589671"/>
          </a:solidFill>
          <a:ln>
            <a:solidFill>
              <a:srgbClr val="5896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cap="all" dirty="0" smtClean="0">
                <a:solidFill>
                  <a:schemeClr val="tx1"/>
                </a:solidFill>
                <a:latin typeface="Arial" pitchFamily="34" charset="0"/>
                <a:cs typeface="Arial" pitchFamily="34" charset="0"/>
              </a:rPr>
              <a:t>Cont.</a:t>
            </a:r>
          </a:p>
          <a:p>
            <a:pPr algn="ctr"/>
            <a:r>
              <a:rPr lang="es-ES" sz="1400" b="1" cap="all" dirty="0" err="1" smtClean="0">
                <a:solidFill>
                  <a:schemeClr val="tx1"/>
                </a:solidFill>
                <a:latin typeface="Arial" pitchFamily="34" charset="0"/>
                <a:cs typeface="Arial" pitchFamily="34" charset="0"/>
              </a:rPr>
              <a:t>Region</a:t>
            </a:r>
            <a:r>
              <a:rPr lang="es-ES" sz="1400" cap="all" dirty="0" smtClean="0">
                <a:solidFill>
                  <a:schemeClr val="tx1"/>
                </a:solidFill>
                <a:latin typeface="Arial" pitchFamily="34" charset="0"/>
                <a:cs typeface="Arial" pitchFamily="34" charset="0"/>
              </a:rPr>
              <a:t> </a:t>
            </a:r>
          </a:p>
        </p:txBody>
      </p:sp>
      <p:sp>
        <p:nvSpPr>
          <p:cNvPr id="49" name="48 CuadroTexto"/>
          <p:cNvSpPr txBox="1"/>
          <p:nvPr/>
        </p:nvSpPr>
        <p:spPr>
          <a:xfrm>
            <a:off x="2483768" y="116632"/>
            <a:ext cx="3888432"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MAIN AQUACULTURE REGIONS IN SPAIN</a:t>
            </a:r>
            <a:endParaRPr lang="es-ES" sz="2400" b="1" dirty="0">
              <a:latin typeface="Arial" pitchFamily="34" charset="0"/>
              <a:cs typeface="Arial" pitchFamily="34" charset="0"/>
            </a:endParaRPr>
          </a:p>
        </p:txBody>
      </p:sp>
      <p:grpSp>
        <p:nvGrpSpPr>
          <p:cNvPr id="7" name="61 Grupo"/>
          <p:cNvGrpSpPr/>
          <p:nvPr/>
        </p:nvGrpSpPr>
        <p:grpSpPr>
          <a:xfrm>
            <a:off x="35496" y="476672"/>
            <a:ext cx="1944216" cy="3199710"/>
            <a:chOff x="35496" y="476672"/>
            <a:chExt cx="1944216" cy="3199710"/>
          </a:xfrm>
        </p:grpSpPr>
        <p:grpSp>
          <p:nvGrpSpPr>
            <p:cNvPr id="8" name="55 Grupo"/>
            <p:cNvGrpSpPr/>
            <p:nvPr/>
          </p:nvGrpSpPr>
          <p:grpSpPr>
            <a:xfrm>
              <a:off x="107504" y="476672"/>
              <a:ext cx="1872208" cy="2736304"/>
              <a:chOff x="107504" y="476672"/>
              <a:chExt cx="1872208" cy="2736304"/>
            </a:xfrm>
          </p:grpSpPr>
          <p:pic>
            <p:nvPicPr>
              <p:cNvPr id="4" name="Picture 4" descr="http://settleproject.com/sites/settleproject.com/files/image/Oyster%202.jpg">
                <a:hlinkClick r:id="rId3"/>
              </p:cNvPr>
              <p:cNvPicPr>
                <a:picLocks noChangeAspect="1" noChangeArrowheads="1"/>
              </p:cNvPicPr>
              <p:nvPr/>
            </p:nvPicPr>
            <p:blipFill>
              <a:blip r:embed="rId4" cstate="print"/>
              <a:srcRect/>
              <a:stretch>
                <a:fillRect/>
              </a:stretch>
            </p:blipFill>
            <p:spPr bwMode="auto">
              <a:xfrm>
                <a:off x="1043608" y="476672"/>
                <a:ext cx="736539" cy="720080"/>
              </a:xfrm>
              <a:prstGeom prst="rect">
                <a:avLst/>
              </a:prstGeom>
              <a:noFill/>
            </p:spPr>
          </p:pic>
          <p:pic>
            <p:nvPicPr>
              <p:cNvPr id="5" name="Picture 5" descr="C:\Documents and Settings\PC\Escritorio\Mytilus galloprovincialis 1.jpg"/>
              <p:cNvPicPr>
                <a:picLocks noChangeAspect="1" noChangeArrowheads="1"/>
              </p:cNvPicPr>
              <p:nvPr/>
            </p:nvPicPr>
            <p:blipFill>
              <a:blip r:embed="rId5" cstate="print"/>
              <a:srcRect/>
              <a:stretch>
                <a:fillRect/>
              </a:stretch>
            </p:blipFill>
            <p:spPr bwMode="auto">
              <a:xfrm>
                <a:off x="1023076" y="1548166"/>
                <a:ext cx="884628" cy="458841"/>
              </a:xfrm>
              <a:prstGeom prst="rect">
                <a:avLst/>
              </a:prstGeom>
              <a:noFill/>
              <a:ln w="9525">
                <a:noFill/>
                <a:miter lim="800000"/>
                <a:headEnd/>
                <a:tailEnd/>
              </a:ln>
              <a:effectLst>
                <a:outerShdw algn="tl" rotWithShape="0">
                  <a:srgbClr val="000000">
                    <a:alpha val="70000"/>
                  </a:srgbClr>
                </a:outerShdw>
              </a:effectLst>
            </p:spPr>
          </p:pic>
          <p:pic>
            <p:nvPicPr>
              <p:cNvPr id="86022" name="Picture 6" descr="http://www.moluscosconchi.es/img/mariscos/grande/berberecho.jpg">
                <a:hlinkClick r:id="rId6"/>
              </p:cNvPr>
              <p:cNvPicPr>
                <a:picLocks noChangeAspect="1" noChangeArrowheads="1"/>
              </p:cNvPicPr>
              <p:nvPr/>
            </p:nvPicPr>
            <p:blipFill>
              <a:blip r:embed="rId7" cstate="print"/>
              <a:srcRect/>
              <a:stretch>
                <a:fillRect/>
              </a:stretch>
            </p:blipFill>
            <p:spPr bwMode="auto">
              <a:xfrm>
                <a:off x="107504" y="476672"/>
                <a:ext cx="936104" cy="831564"/>
              </a:xfrm>
              <a:prstGeom prst="rect">
                <a:avLst/>
              </a:prstGeom>
              <a:noFill/>
            </p:spPr>
          </p:pic>
          <p:pic>
            <p:nvPicPr>
              <p:cNvPr id="86024" name="Picture 8" descr="http://www.moluscosconchi.es/img/mariscos/grande/almeja_japonica.jpg">
                <a:hlinkClick r:id="rId8"/>
              </p:cNvPr>
              <p:cNvPicPr>
                <a:picLocks noChangeAspect="1" noChangeArrowheads="1"/>
              </p:cNvPicPr>
              <p:nvPr/>
            </p:nvPicPr>
            <p:blipFill>
              <a:blip r:embed="rId9" cstate="print"/>
              <a:srcRect/>
              <a:stretch>
                <a:fillRect/>
              </a:stretch>
            </p:blipFill>
            <p:spPr bwMode="auto">
              <a:xfrm>
                <a:off x="179512" y="1410462"/>
                <a:ext cx="864096" cy="767598"/>
              </a:xfrm>
              <a:prstGeom prst="rect">
                <a:avLst/>
              </a:prstGeom>
              <a:noFill/>
            </p:spPr>
          </p:pic>
          <p:pic>
            <p:nvPicPr>
              <p:cNvPr id="12" name="Picture 6" descr="http://www.mardenoruega.es/var/ezflow_site/storage/images/b2c/escuela-del-pescado/gu%C3%ADa-de-especies/rodaballo/96587-6-nor-NO/Rodaballo_large.jpg">
                <a:hlinkClick r:id="rId10"/>
              </p:cNvPr>
              <p:cNvPicPr>
                <a:picLocks noChangeAspect="1" noChangeArrowheads="1"/>
              </p:cNvPicPr>
              <p:nvPr/>
            </p:nvPicPr>
            <p:blipFill>
              <a:blip r:embed="rId11" cstate="print"/>
              <a:srcRect/>
              <a:stretch>
                <a:fillRect/>
              </a:stretch>
            </p:blipFill>
            <p:spPr bwMode="auto">
              <a:xfrm>
                <a:off x="107504" y="2247994"/>
                <a:ext cx="812802" cy="576064"/>
              </a:xfrm>
              <a:prstGeom prst="rect">
                <a:avLst/>
              </a:prstGeom>
              <a:noFill/>
            </p:spPr>
          </p:pic>
          <p:sp>
            <p:nvSpPr>
              <p:cNvPr id="18" name="17 Rectángulo"/>
              <p:cNvSpPr/>
              <p:nvPr/>
            </p:nvSpPr>
            <p:spPr>
              <a:xfrm>
                <a:off x="107504" y="476672"/>
                <a:ext cx="1872208" cy="27363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23 CuadroTexto"/>
              <p:cNvSpPr txBox="1"/>
              <p:nvPr/>
            </p:nvSpPr>
            <p:spPr>
              <a:xfrm>
                <a:off x="179512" y="1125324"/>
                <a:ext cx="792088" cy="215444"/>
              </a:xfrm>
              <a:prstGeom prst="rect">
                <a:avLst/>
              </a:prstGeom>
              <a:noFill/>
            </p:spPr>
            <p:txBody>
              <a:bodyPr wrap="square" rtlCol="0">
                <a:spAutoFit/>
              </a:bodyPr>
              <a:lstStyle/>
              <a:p>
                <a:pPr algn="ctr"/>
                <a:r>
                  <a:rPr lang="es-ES" sz="800" dirty="0" err="1" smtClean="0"/>
                  <a:t>Cockle</a:t>
                </a:r>
                <a:endParaRPr lang="es-ES" sz="800" dirty="0"/>
              </a:p>
            </p:txBody>
          </p:sp>
          <p:sp>
            <p:nvSpPr>
              <p:cNvPr id="25" name="24 CuadroTexto"/>
              <p:cNvSpPr txBox="1"/>
              <p:nvPr/>
            </p:nvSpPr>
            <p:spPr>
              <a:xfrm>
                <a:off x="1043608" y="1125324"/>
                <a:ext cx="792088" cy="215444"/>
              </a:xfrm>
              <a:prstGeom prst="rect">
                <a:avLst/>
              </a:prstGeom>
              <a:noFill/>
            </p:spPr>
            <p:txBody>
              <a:bodyPr wrap="square" rtlCol="0">
                <a:spAutoFit/>
              </a:bodyPr>
              <a:lstStyle/>
              <a:p>
                <a:pPr algn="ctr"/>
                <a:r>
                  <a:rPr lang="es-ES" sz="800" dirty="0" smtClean="0"/>
                  <a:t>Flat </a:t>
                </a:r>
                <a:r>
                  <a:rPr lang="es-ES" sz="800" dirty="0" err="1" smtClean="0"/>
                  <a:t>oyster</a:t>
                </a:r>
                <a:endParaRPr lang="es-ES" sz="800" dirty="0"/>
              </a:p>
            </p:txBody>
          </p:sp>
          <p:sp>
            <p:nvSpPr>
              <p:cNvPr id="26" name="25 CuadroTexto"/>
              <p:cNvSpPr txBox="1"/>
              <p:nvPr/>
            </p:nvSpPr>
            <p:spPr>
              <a:xfrm>
                <a:off x="1043608" y="1980794"/>
                <a:ext cx="792088" cy="215444"/>
              </a:xfrm>
              <a:prstGeom prst="rect">
                <a:avLst/>
              </a:prstGeom>
              <a:noFill/>
            </p:spPr>
            <p:txBody>
              <a:bodyPr wrap="square" rtlCol="0">
                <a:spAutoFit/>
              </a:bodyPr>
              <a:lstStyle/>
              <a:p>
                <a:pPr algn="ctr"/>
                <a:r>
                  <a:rPr lang="es-ES" sz="800" dirty="0" err="1" smtClean="0"/>
                  <a:t>Mussel</a:t>
                </a:r>
                <a:endParaRPr lang="es-ES" sz="800" dirty="0"/>
              </a:p>
            </p:txBody>
          </p:sp>
          <p:sp>
            <p:nvSpPr>
              <p:cNvPr id="27" name="26 CuadroTexto"/>
              <p:cNvSpPr txBox="1"/>
              <p:nvPr/>
            </p:nvSpPr>
            <p:spPr>
              <a:xfrm>
                <a:off x="196764" y="1989420"/>
                <a:ext cx="792088" cy="215444"/>
              </a:xfrm>
              <a:prstGeom prst="rect">
                <a:avLst/>
              </a:prstGeom>
              <a:noFill/>
            </p:spPr>
            <p:txBody>
              <a:bodyPr wrap="square" rtlCol="0">
                <a:spAutoFit/>
              </a:bodyPr>
              <a:lstStyle/>
              <a:p>
                <a:pPr algn="ctr"/>
                <a:r>
                  <a:rPr lang="es-ES" sz="800" dirty="0" err="1" smtClean="0"/>
                  <a:t>Clam</a:t>
                </a:r>
                <a:endParaRPr lang="es-ES" sz="800" dirty="0"/>
              </a:p>
            </p:txBody>
          </p:sp>
          <p:sp>
            <p:nvSpPr>
              <p:cNvPr id="29" name="28 CuadroTexto"/>
              <p:cNvSpPr txBox="1"/>
              <p:nvPr/>
            </p:nvSpPr>
            <p:spPr>
              <a:xfrm>
                <a:off x="251520" y="2853516"/>
                <a:ext cx="792088" cy="215444"/>
              </a:xfrm>
              <a:prstGeom prst="rect">
                <a:avLst/>
              </a:prstGeom>
              <a:noFill/>
            </p:spPr>
            <p:txBody>
              <a:bodyPr wrap="square" rtlCol="0">
                <a:spAutoFit/>
              </a:bodyPr>
              <a:lstStyle/>
              <a:p>
                <a:pPr algn="ctr"/>
                <a:r>
                  <a:rPr lang="es-ES" sz="800" dirty="0" err="1" smtClean="0"/>
                  <a:t>Turbot</a:t>
                </a:r>
                <a:endParaRPr lang="es-ES" sz="800" dirty="0"/>
              </a:p>
            </p:txBody>
          </p:sp>
          <p:pic>
            <p:nvPicPr>
              <p:cNvPr id="30" name="Picture 4" descr="http://www.gastrosoler.com/solea%20senegalensis%20ictio%20term.jpg">
                <a:hlinkClick r:id="rId12"/>
              </p:cNvPr>
              <p:cNvPicPr>
                <a:picLocks noChangeAspect="1" noChangeArrowheads="1"/>
              </p:cNvPicPr>
              <p:nvPr/>
            </p:nvPicPr>
            <p:blipFill>
              <a:blip r:embed="rId13" cstate="print"/>
              <a:srcRect/>
              <a:stretch>
                <a:fillRect/>
              </a:stretch>
            </p:blipFill>
            <p:spPr bwMode="auto">
              <a:xfrm>
                <a:off x="930281" y="2285498"/>
                <a:ext cx="985807" cy="457476"/>
              </a:xfrm>
              <a:prstGeom prst="rect">
                <a:avLst/>
              </a:prstGeom>
              <a:noFill/>
              <a:ln w="28575">
                <a:noFill/>
              </a:ln>
            </p:spPr>
          </p:pic>
          <p:sp>
            <p:nvSpPr>
              <p:cNvPr id="34" name="33 CuadroTexto"/>
              <p:cNvSpPr txBox="1"/>
              <p:nvPr/>
            </p:nvSpPr>
            <p:spPr>
              <a:xfrm>
                <a:off x="1069486" y="2852936"/>
                <a:ext cx="792088" cy="215444"/>
              </a:xfrm>
              <a:prstGeom prst="rect">
                <a:avLst/>
              </a:prstGeom>
              <a:noFill/>
            </p:spPr>
            <p:txBody>
              <a:bodyPr wrap="square" rtlCol="0">
                <a:spAutoFit/>
              </a:bodyPr>
              <a:lstStyle/>
              <a:p>
                <a:pPr algn="ctr"/>
                <a:r>
                  <a:rPr lang="es-ES" sz="800" dirty="0" err="1" smtClean="0"/>
                  <a:t>Sole</a:t>
                </a:r>
                <a:endParaRPr lang="es-ES" sz="800" dirty="0"/>
              </a:p>
            </p:txBody>
          </p:sp>
        </p:grpSp>
        <p:sp>
          <p:nvSpPr>
            <p:cNvPr id="61" name="60 Rectángulo"/>
            <p:cNvSpPr/>
            <p:nvPr/>
          </p:nvSpPr>
          <p:spPr>
            <a:xfrm>
              <a:off x="35496" y="3214717"/>
              <a:ext cx="1944216" cy="461665"/>
            </a:xfrm>
            <a:prstGeom prst="rect">
              <a:avLst/>
            </a:prstGeom>
          </p:spPr>
          <p:txBody>
            <a:bodyPr wrap="square">
              <a:spAutoFit/>
            </a:bodyPr>
            <a:lstStyle/>
            <a:p>
              <a:pPr algn="ctr"/>
              <a:r>
                <a:rPr lang="es-ES" sz="1200" dirty="0" err="1" smtClean="0">
                  <a:latin typeface="Arial" pitchFamily="34" charset="0"/>
                  <a:cs typeface="Arial" pitchFamily="34" charset="0"/>
                </a:rPr>
                <a:t>Protected</a:t>
              </a:r>
              <a:r>
                <a:rPr lang="es-ES" sz="1200" dirty="0" smtClean="0">
                  <a:latin typeface="Arial" pitchFamily="34" charset="0"/>
                  <a:cs typeface="Arial" pitchFamily="34" charset="0"/>
                </a:rPr>
                <a:t> and </a:t>
              </a:r>
              <a:r>
                <a:rPr lang="es-ES" sz="1200" dirty="0" err="1" smtClean="0">
                  <a:latin typeface="Arial" pitchFamily="34" charset="0"/>
                  <a:cs typeface="Arial" pitchFamily="34" charset="0"/>
                </a:rPr>
                <a:t>highly</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productive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ecosystems</a:t>
              </a:r>
              <a:endParaRPr lang="es-ES" sz="1200" dirty="0">
                <a:latin typeface="Arial" pitchFamily="34" charset="0"/>
                <a:cs typeface="Arial" pitchFamily="34" charset="0"/>
              </a:endParaRPr>
            </a:p>
          </p:txBody>
        </p:sp>
      </p:grpSp>
      <p:grpSp>
        <p:nvGrpSpPr>
          <p:cNvPr id="9" name="63 Grupo"/>
          <p:cNvGrpSpPr/>
          <p:nvPr/>
        </p:nvGrpSpPr>
        <p:grpSpPr>
          <a:xfrm>
            <a:off x="72008" y="4293096"/>
            <a:ext cx="2051720" cy="2302515"/>
            <a:chOff x="72008" y="4293096"/>
            <a:chExt cx="2051720" cy="2302515"/>
          </a:xfrm>
        </p:grpSpPr>
        <p:grpSp>
          <p:nvGrpSpPr>
            <p:cNvPr id="10" name="58 Grupo"/>
            <p:cNvGrpSpPr/>
            <p:nvPr/>
          </p:nvGrpSpPr>
          <p:grpSpPr>
            <a:xfrm>
              <a:off x="251520" y="4293096"/>
              <a:ext cx="1656184" cy="1584176"/>
              <a:chOff x="251520" y="4293096"/>
              <a:chExt cx="1656184" cy="1584176"/>
            </a:xfrm>
          </p:grpSpPr>
          <p:grpSp>
            <p:nvGrpSpPr>
              <p:cNvPr id="15" name="30 Grupo"/>
              <p:cNvGrpSpPr/>
              <p:nvPr/>
            </p:nvGrpSpPr>
            <p:grpSpPr>
              <a:xfrm>
                <a:off x="467544" y="4365104"/>
                <a:ext cx="1440160" cy="1329268"/>
                <a:chOff x="467544" y="4365104"/>
                <a:chExt cx="1440160" cy="1329268"/>
              </a:xfrm>
            </p:grpSpPr>
            <p:pic>
              <p:nvPicPr>
                <p:cNvPr id="11" name="Picture 4" descr="http://www.gastrosoler.com/solea%20senegalensis%20ictio%20term.jpg">
                  <a:hlinkClick r:id="rId12"/>
                </p:cNvPr>
                <p:cNvPicPr>
                  <a:picLocks noChangeAspect="1" noChangeArrowheads="1"/>
                </p:cNvPicPr>
                <p:nvPr/>
              </p:nvPicPr>
              <p:blipFill>
                <a:blip r:embed="rId13" cstate="print"/>
                <a:srcRect/>
                <a:stretch>
                  <a:fillRect/>
                </a:stretch>
              </p:blipFill>
              <p:spPr bwMode="auto">
                <a:xfrm>
                  <a:off x="467544" y="4365104"/>
                  <a:ext cx="1235289" cy="573251"/>
                </a:xfrm>
                <a:prstGeom prst="rect">
                  <a:avLst/>
                </a:prstGeom>
                <a:noFill/>
                <a:ln w="28575">
                  <a:noFill/>
                </a:ln>
              </p:spPr>
            </p:pic>
            <p:pic>
              <p:nvPicPr>
                <p:cNvPr id="28" name="Picture 8" descr="http://www.viarural.com.es/alimentos/pescados-y-mariscos/dorada/dorada-dibujo.gif">
                  <a:hlinkClick r:id="rId14"/>
                </p:cNvPr>
                <p:cNvPicPr>
                  <a:picLocks noChangeAspect="1" noChangeArrowheads="1"/>
                </p:cNvPicPr>
                <p:nvPr/>
              </p:nvPicPr>
              <p:blipFill>
                <a:blip r:embed="rId15" cstate="print"/>
                <a:srcRect/>
                <a:stretch>
                  <a:fillRect/>
                </a:stretch>
              </p:blipFill>
              <p:spPr bwMode="auto">
                <a:xfrm>
                  <a:off x="611560" y="5085184"/>
                  <a:ext cx="1296144" cy="609188"/>
                </a:xfrm>
                <a:prstGeom prst="rect">
                  <a:avLst/>
                </a:prstGeom>
                <a:noFill/>
              </p:spPr>
            </p:pic>
          </p:grpSp>
          <p:sp>
            <p:nvSpPr>
              <p:cNvPr id="32" name="31 Rectángulo"/>
              <p:cNvSpPr/>
              <p:nvPr/>
            </p:nvSpPr>
            <p:spPr>
              <a:xfrm>
                <a:off x="251520" y="4293096"/>
                <a:ext cx="1656184"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34 CuadroTexto"/>
              <p:cNvSpPr txBox="1"/>
              <p:nvPr/>
            </p:nvSpPr>
            <p:spPr>
              <a:xfrm>
                <a:off x="755576" y="4869160"/>
                <a:ext cx="792088" cy="215444"/>
              </a:xfrm>
              <a:prstGeom prst="rect">
                <a:avLst/>
              </a:prstGeom>
              <a:noFill/>
            </p:spPr>
            <p:txBody>
              <a:bodyPr wrap="square" rtlCol="0">
                <a:spAutoFit/>
              </a:bodyPr>
              <a:lstStyle/>
              <a:p>
                <a:pPr algn="ctr"/>
                <a:r>
                  <a:rPr lang="es-ES" sz="800" dirty="0" err="1" smtClean="0"/>
                  <a:t>Sole</a:t>
                </a:r>
                <a:endParaRPr lang="es-ES" sz="800" dirty="0"/>
              </a:p>
            </p:txBody>
          </p:sp>
          <p:sp>
            <p:nvSpPr>
              <p:cNvPr id="36" name="35 CuadroTexto"/>
              <p:cNvSpPr txBox="1"/>
              <p:nvPr/>
            </p:nvSpPr>
            <p:spPr>
              <a:xfrm>
                <a:off x="755576" y="5661828"/>
                <a:ext cx="792088" cy="215444"/>
              </a:xfrm>
              <a:prstGeom prst="rect">
                <a:avLst/>
              </a:prstGeom>
              <a:noFill/>
            </p:spPr>
            <p:txBody>
              <a:bodyPr wrap="square" rtlCol="0">
                <a:spAutoFit/>
              </a:bodyPr>
              <a:lstStyle/>
              <a:p>
                <a:pPr algn="ctr"/>
                <a:r>
                  <a:rPr lang="es-ES" sz="800" dirty="0" smtClean="0"/>
                  <a:t>Sea </a:t>
                </a:r>
                <a:r>
                  <a:rPr lang="es-ES" sz="800" dirty="0" err="1" smtClean="0"/>
                  <a:t>bream</a:t>
                </a:r>
                <a:endParaRPr lang="es-ES" sz="800" dirty="0"/>
              </a:p>
            </p:txBody>
          </p:sp>
        </p:grpSp>
        <p:sp>
          <p:nvSpPr>
            <p:cNvPr id="63" name="62 Rectángulo"/>
            <p:cNvSpPr/>
            <p:nvPr/>
          </p:nvSpPr>
          <p:spPr>
            <a:xfrm>
              <a:off x="72008" y="5949280"/>
              <a:ext cx="2051720" cy="646331"/>
            </a:xfrm>
            <a:prstGeom prst="rect">
              <a:avLst/>
            </a:prstGeom>
          </p:spPr>
          <p:txBody>
            <a:bodyPr wrap="square">
              <a:spAutoFit/>
            </a:bodyPr>
            <a:lstStyle/>
            <a:p>
              <a:pPr algn="ctr"/>
              <a:r>
                <a:rPr lang="es-ES" sz="1200" dirty="0" err="1" smtClean="0">
                  <a:latin typeface="Arial" pitchFamily="34" charset="0"/>
                  <a:cs typeface="Arial" pitchFamily="34" charset="0"/>
                </a:rPr>
                <a:t>Warmer</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water</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Shallow</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waters</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enables</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extensive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culture</a:t>
              </a:r>
              <a:r>
                <a:rPr lang="es-ES" sz="1200" dirty="0" smtClean="0">
                  <a:latin typeface="Arial" pitchFamily="34" charset="0"/>
                  <a:cs typeface="Arial" pitchFamily="34" charset="0"/>
                </a:rPr>
                <a:t> in </a:t>
              </a:r>
              <a:r>
                <a:rPr lang="es-ES" sz="1200" dirty="0" err="1" smtClean="0">
                  <a:latin typeface="Arial" pitchFamily="34" charset="0"/>
                  <a:cs typeface="Arial" pitchFamily="34" charset="0"/>
                </a:rPr>
                <a:t>Andalucia</a:t>
              </a:r>
              <a:r>
                <a:rPr lang="es-ES" sz="1200" dirty="0" smtClean="0">
                  <a:latin typeface="Arial" pitchFamily="34" charset="0"/>
                  <a:cs typeface="Arial" pitchFamily="34" charset="0"/>
                </a:rPr>
                <a:t> </a:t>
              </a:r>
              <a:endParaRPr lang="es-ES" sz="1200" dirty="0"/>
            </a:p>
          </p:txBody>
        </p:sp>
      </p:grpSp>
      <p:grpSp>
        <p:nvGrpSpPr>
          <p:cNvPr id="16" name="65 Grupo"/>
          <p:cNvGrpSpPr/>
          <p:nvPr/>
        </p:nvGrpSpPr>
        <p:grpSpPr>
          <a:xfrm>
            <a:off x="7164288" y="2420888"/>
            <a:ext cx="1853952" cy="3382635"/>
            <a:chOff x="7164288" y="2420888"/>
            <a:chExt cx="1853952" cy="3382635"/>
          </a:xfrm>
        </p:grpSpPr>
        <p:grpSp>
          <p:nvGrpSpPr>
            <p:cNvPr id="17" name="59 Grupo"/>
            <p:cNvGrpSpPr/>
            <p:nvPr/>
          </p:nvGrpSpPr>
          <p:grpSpPr>
            <a:xfrm>
              <a:off x="7164288" y="2420888"/>
              <a:ext cx="1800200" cy="2664296"/>
              <a:chOff x="7164288" y="2420888"/>
              <a:chExt cx="1800200" cy="2664296"/>
            </a:xfrm>
          </p:grpSpPr>
          <p:pic>
            <p:nvPicPr>
              <p:cNvPr id="13" name="Picture 8" descr="http://www.viarural.com.es/alimentos/pescados-y-mariscos/dorada/dorada-dibujo.gif">
                <a:hlinkClick r:id="rId14"/>
              </p:cNvPr>
              <p:cNvPicPr>
                <a:picLocks noChangeAspect="1" noChangeArrowheads="1"/>
              </p:cNvPicPr>
              <p:nvPr/>
            </p:nvPicPr>
            <p:blipFill>
              <a:blip r:embed="rId15" cstate="print"/>
              <a:srcRect/>
              <a:stretch>
                <a:fillRect/>
              </a:stretch>
            </p:blipFill>
            <p:spPr bwMode="auto">
              <a:xfrm>
                <a:off x="7308304" y="3356992"/>
                <a:ext cx="1561356" cy="733838"/>
              </a:xfrm>
              <a:prstGeom prst="rect">
                <a:avLst/>
              </a:prstGeom>
              <a:noFill/>
            </p:spPr>
          </p:pic>
          <p:pic>
            <p:nvPicPr>
              <p:cNvPr id="14" name="Picture 10" descr="http://pescadosvazquez.com/wp-content/uploads/2013/02/lubinadesta.jpg">
                <a:hlinkClick r:id="rId16"/>
              </p:cNvPr>
              <p:cNvPicPr>
                <a:picLocks noChangeAspect="1" noChangeArrowheads="1"/>
              </p:cNvPicPr>
              <p:nvPr/>
            </p:nvPicPr>
            <p:blipFill>
              <a:blip r:embed="rId17" cstate="print"/>
              <a:srcRect/>
              <a:stretch>
                <a:fillRect/>
              </a:stretch>
            </p:blipFill>
            <p:spPr bwMode="auto">
              <a:xfrm>
                <a:off x="7308304" y="4149080"/>
                <a:ext cx="1403648" cy="657027"/>
              </a:xfrm>
              <a:prstGeom prst="rect">
                <a:avLst/>
              </a:prstGeom>
              <a:noFill/>
            </p:spPr>
          </p:pic>
          <p:pic>
            <p:nvPicPr>
              <p:cNvPr id="86026" name="Picture 10" descr="http://www.cocinaligera.es/pub/imagenes/imagenes_corvina_2cc7c5d5.gif">
                <a:hlinkClick r:id="rId18"/>
              </p:cNvPr>
              <p:cNvPicPr>
                <a:picLocks noChangeAspect="1" noChangeArrowheads="1"/>
              </p:cNvPicPr>
              <p:nvPr/>
            </p:nvPicPr>
            <p:blipFill>
              <a:blip r:embed="rId19" cstate="print"/>
              <a:srcRect/>
              <a:stretch>
                <a:fillRect/>
              </a:stretch>
            </p:blipFill>
            <p:spPr bwMode="auto">
              <a:xfrm>
                <a:off x="7164288" y="2420888"/>
                <a:ext cx="1759277" cy="977376"/>
              </a:xfrm>
              <a:prstGeom prst="rect">
                <a:avLst/>
              </a:prstGeom>
              <a:noFill/>
            </p:spPr>
          </p:pic>
          <p:sp>
            <p:nvSpPr>
              <p:cNvPr id="33" name="32 Rectángulo"/>
              <p:cNvSpPr/>
              <p:nvPr/>
            </p:nvSpPr>
            <p:spPr>
              <a:xfrm>
                <a:off x="7164288" y="2420888"/>
                <a:ext cx="1800200"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20 CuadroTexto"/>
              <p:cNvSpPr txBox="1"/>
              <p:nvPr/>
            </p:nvSpPr>
            <p:spPr>
              <a:xfrm>
                <a:off x="7596336" y="3140968"/>
                <a:ext cx="792088" cy="215444"/>
              </a:xfrm>
              <a:prstGeom prst="rect">
                <a:avLst/>
              </a:prstGeom>
              <a:noFill/>
            </p:spPr>
            <p:txBody>
              <a:bodyPr wrap="square" rtlCol="0">
                <a:spAutoFit/>
              </a:bodyPr>
              <a:lstStyle/>
              <a:p>
                <a:pPr algn="ctr"/>
                <a:r>
                  <a:rPr lang="es-ES" sz="800" dirty="0" err="1" smtClean="0"/>
                  <a:t>Meager</a:t>
                </a:r>
                <a:endParaRPr lang="es-ES" sz="800" dirty="0"/>
              </a:p>
            </p:txBody>
          </p:sp>
          <p:sp>
            <p:nvSpPr>
              <p:cNvPr id="22" name="21 CuadroTexto"/>
              <p:cNvSpPr txBox="1"/>
              <p:nvPr/>
            </p:nvSpPr>
            <p:spPr>
              <a:xfrm>
                <a:off x="7308304" y="4005644"/>
                <a:ext cx="1440160" cy="215444"/>
              </a:xfrm>
              <a:prstGeom prst="rect">
                <a:avLst/>
              </a:prstGeom>
              <a:noFill/>
            </p:spPr>
            <p:txBody>
              <a:bodyPr wrap="square" rtlCol="0">
                <a:spAutoFit/>
              </a:bodyPr>
              <a:lstStyle/>
              <a:p>
                <a:pPr algn="ctr"/>
                <a:r>
                  <a:rPr lang="es-ES" sz="800" dirty="0" smtClean="0"/>
                  <a:t>Sea </a:t>
                </a:r>
                <a:r>
                  <a:rPr lang="es-ES" sz="800" dirty="0" err="1" smtClean="0"/>
                  <a:t>bream</a:t>
                </a:r>
                <a:endParaRPr lang="es-ES" sz="800" dirty="0"/>
              </a:p>
            </p:txBody>
          </p:sp>
          <p:sp>
            <p:nvSpPr>
              <p:cNvPr id="23" name="22 CuadroTexto"/>
              <p:cNvSpPr txBox="1"/>
              <p:nvPr/>
            </p:nvSpPr>
            <p:spPr>
              <a:xfrm>
                <a:off x="7308304" y="4725144"/>
                <a:ext cx="1440160" cy="215444"/>
              </a:xfrm>
              <a:prstGeom prst="rect">
                <a:avLst/>
              </a:prstGeom>
              <a:noFill/>
            </p:spPr>
            <p:txBody>
              <a:bodyPr wrap="square" rtlCol="0">
                <a:spAutoFit/>
              </a:bodyPr>
              <a:lstStyle/>
              <a:p>
                <a:pPr algn="ctr"/>
                <a:r>
                  <a:rPr lang="es-ES" sz="800" dirty="0" smtClean="0"/>
                  <a:t>Sea </a:t>
                </a:r>
                <a:r>
                  <a:rPr lang="es-ES" sz="800" dirty="0" err="1" smtClean="0"/>
                  <a:t>bass</a:t>
                </a:r>
                <a:endParaRPr lang="es-ES" sz="800" dirty="0"/>
              </a:p>
            </p:txBody>
          </p:sp>
        </p:grpSp>
        <p:sp>
          <p:nvSpPr>
            <p:cNvPr id="65" name="64 Rectángulo"/>
            <p:cNvSpPr/>
            <p:nvPr/>
          </p:nvSpPr>
          <p:spPr>
            <a:xfrm>
              <a:off x="7164288" y="5157192"/>
              <a:ext cx="1853952" cy="646331"/>
            </a:xfrm>
            <a:prstGeom prst="rect">
              <a:avLst/>
            </a:prstGeom>
          </p:spPr>
          <p:txBody>
            <a:bodyPr wrap="square">
              <a:spAutoFit/>
            </a:bodyPr>
            <a:lstStyle/>
            <a:p>
              <a:pPr algn="ctr"/>
              <a:r>
                <a:rPr lang="es-ES" sz="1200" dirty="0" err="1" smtClean="0">
                  <a:latin typeface="Arial" pitchFamily="34" charset="0"/>
                  <a:cs typeface="Arial" pitchFamily="34" charset="0"/>
                </a:rPr>
                <a:t>Closed</a:t>
              </a:r>
              <a:r>
                <a:rPr lang="es-ES" sz="1200" dirty="0" smtClean="0">
                  <a:latin typeface="Arial" pitchFamily="34" charset="0"/>
                  <a:cs typeface="Arial" pitchFamily="34" charset="0"/>
                </a:rPr>
                <a:t> sea, </a:t>
              </a:r>
              <a:r>
                <a:rPr lang="es-ES" sz="1200" dirty="0" err="1" smtClean="0">
                  <a:latin typeface="Arial" pitchFamily="34" charset="0"/>
                  <a:cs typeface="Arial" pitchFamily="34" charset="0"/>
                </a:rPr>
                <a:t>narrow</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tide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range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warm</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temperatures</a:t>
              </a:r>
              <a:r>
                <a:rPr lang="es-ES" sz="1200" dirty="0" smtClean="0">
                  <a:latin typeface="Arial" pitchFamily="34" charset="0"/>
                  <a:cs typeface="Arial" pitchFamily="34" charset="0"/>
                </a:rPr>
                <a:t> in </a:t>
              </a:r>
              <a:r>
                <a:rPr lang="es-ES" sz="1200" dirty="0" err="1" smtClean="0">
                  <a:latin typeface="Arial" pitchFamily="34" charset="0"/>
                  <a:cs typeface="Arial" pitchFamily="34" charset="0"/>
                </a:rPr>
                <a:t>summer</a:t>
              </a:r>
              <a:endParaRPr lang="es-ES" sz="1200" dirty="0">
                <a:latin typeface="Arial" pitchFamily="34" charset="0"/>
                <a:cs typeface="Arial" pitchFamily="34" charset="0"/>
              </a:endParaRPr>
            </a:p>
          </p:txBody>
        </p:sp>
      </p:grpSp>
      <p:grpSp>
        <p:nvGrpSpPr>
          <p:cNvPr id="56" name="55 Grupo"/>
          <p:cNvGrpSpPr/>
          <p:nvPr/>
        </p:nvGrpSpPr>
        <p:grpSpPr>
          <a:xfrm>
            <a:off x="4716016" y="385500"/>
            <a:ext cx="3301739" cy="2467436"/>
            <a:chOff x="4716016" y="385500"/>
            <a:chExt cx="3301739" cy="2467436"/>
          </a:xfrm>
        </p:grpSpPr>
        <p:cxnSp>
          <p:nvCxnSpPr>
            <p:cNvPr id="45" name="44 Conector recto de flecha"/>
            <p:cNvCxnSpPr/>
            <p:nvPr/>
          </p:nvCxnSpPr>
          <p:spPr>
            <a:xfrm flipH="1">
              <a:off x="4716016" y="1628800"/>
              <a:ext cx="1368152" cy="12241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67 Grupo"/>
            <p:cNvGrpSpPr/>
            <p:nvPr/>
          </p:nvGrpSpPr>
          <p:grpSpPr>
            <a:xfrm>
              <a:off x="6084168" y="385500"/>
              <a:ext cx="1933587" cy="1329710"/>
              <a:chOff x="6084168" y="385500"/>
              <a:chExt cx="1933587" cy="1329710"/>
            </a:xfrm>
          </p:grpSpPr>
          <p:pic>
            <p:nvPicPr>
              <p:cNvPr id="86028" name="Picture 12" descr="http://contenidos.educarex.es/mci/2006/12/images/truchaarcog.jpg">
                <a:hlinkClick r:id="rId20"/>
              </p:cNvPr>
              <p:cNvPicPr>
                <a:picLocks noChangeAspect="1" noChangeArrowheads="1"/>
              </p:cNvPicPr>
              <p:nvPr/>
            </p:nvPicPr>
            <p:blipFill>
              <a:blip r:embed="rId21" cstate="print"/>
              <a:srcRect/>
              <a:stretch>
                <a:fillRect/>
              </a:stretch>
            </p:blipFill>
            <p:spPr bwMode="auto">
              <a:xfrm>
                <a:off x="6156176" y="980728"/>
                <a:ext cx="1836204" cy="734482"/>
              </a:xfrm>
              <a:prstGeom prst="rect">
                <a:avLst/>
              </a:prstGeom>
              <a:noFill/>
              <a:ln w="19050">
                <a:solidFill>
                  <a:schemeClr val="tx2"/>
                </a:solidFill>
              </a:ln>
            </p:spPr>
          </p:pic>
          <p:sp>
            <p:nvSpPr>
              <p:cNvPr id="67" name="66 Rectángulo"/>
              <p:cNvSpPr/>
              <p:nvPr/>
            </p:nvSpPr>
            <p:spPr>
              <a:xfrm>
                <a:off x="6084168" y="385500"/>
                <a:ext cx="1933587" cy="461665"/>
              </a:xfrm>
              <a:prstGeom prst="rect">
                <a:avLst/>
              </a:prstGeom>
            </p:spPr>
            <p:txBody>
              <a:bodyPr wrap="square">
                <a:spAutoFit/>
              </a:bodyPr>
              <a:lstStyle/>
              <a:p>
                <a:pPr algn="ctr"/>
                <a:r>
                  <a:rPr lang="es-ES" sz="1200" dirty="0" smtClean="0">
                    <a:latin typeface="Arial" pitchFamily="34" charset="0"/>
                    <a:cs typeface="Arial" pitchFamily="34" charset="0"/>
                  </a:rPr>
                  <a:t>Long and </a:t>
                </a:r>
                <a:r>
                  <a:rPr lang="es-ES" sz="1200" dirty="0" err="1" smtClean="0">
                    <a:latin typeface="Arial" pitchFamily="34" charset="0"/>
                    <a:cs typeface="Arial" pitchFamily="34" charset="0"/>
                  </a:rPr>
                  <a:t>rich</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hydrographic</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system</a:t>
                </a:r>
                <a:endParaRPr lang="es-ES" sz="1200" dirty="0">
                  <a:latin typeface="Arial" pitchFamily="34" charset="0"/>
                  <a:cs typeface="Arial" pitchFamily="34" charset="0"/>
                </a:endParaRPr>
              </a:p>
            </p:txBody>
          </p:sp>
        </p:grpSp>
      </p:grpSp>
      <p:grpSp>
        <p:nvGrpSpPr>
          <p:cNvPr id="62" name="61 Grupo"/>
          <p:cNvGrpSpPr/>
          <p:nvPr/>
        </p:nvGrpSpPr>
        <p:grpSpPr>
          <a:xfrm>
            <a:off x="2411760" y="1628800"/>
            <a:ext cx="864096" cy="2952328"/>
            <a:chOff x="2411760" y="1628800"/>
            <a:chExt cx="864096" cy="2952328"/>
          </a:xfrm>
        </p:grpSpPr>
        <p:grpSp>
          <p:nvGrpSpPr>
            <p:cNvPr id="3" name="56 Grupo"/>
            <p:cNvGrpSpPr/>
            <p:nvPr/>
          </p:nvGrpSpPr>
          <p:grpSpPr>
            <a:xfrm>
              <a:off x="2411760" y="1916832"/>
              <a:ext cx="864096" cy="2664296"/>
              <a:chOff x="2411760" y="1916832"/>
              <a:chExt cx="864096" cy="2664296"/>
            </a:xfrm>
          </p:grpSpPr>
          <p:cxnSp>
            <p:nvCxnSpPr>
              <p:cNvPr id="44" name="43 Conector recto de flecha"/>
              <p:cNvCxnSpPr/>
              <p:nvPr/>
            </p:nvCxnSpPr>
            <p:spPr>
              <a:xfrm>
                <a:off x="2411760" y="1916832"/>
                <a:ext cx="0" cy="26642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47 CuadroTexto"/>
              <p:cNvSpPr txBox="1"/>
              <p:nvPr/>
            </p:nvSpPr>
            <p:spPr>
              <a:xfrm>
                <a:off x="2555776" y="2924944"/>
                <a:ext cx="720080" cy="369332"/>
              </a:xfrm>
              <a:prstGeom prst="rect">
                <a:avLst/>
              </a:prstGeom>
              <a:noFill/>
            </p:spPr>
            <p:txBody>
              <a:bodyPr wrap="square" rtlCol="0">
                <a:spAutoFit/>
              </a:bodyPr>
              <a:lstStyle/>
              <a:p>
                <a:r>
                  <a:rPr lang="es-ES" dirty="0" smtClean="0">
                    <a:solidFill>
                      <a:srgbClr val="FF0000"/>
                    </a:solidFill>
                  </a:rPr>
                  <a:t>Tª</a:t>
                </a:r>
                <a:endParaRPr lang="es-ES" dirty="0">
                  <a:solidFill>
                    <a:srgbClr val="FF0000"/>
                  </a:solidFill>
                </a:endParaRPr>
              </a:p>
            </p:txBody>
          </p:sp>
        </p:grpSp>
        <p:sp>
          <p:nvSpPr>
            <p:cNvPr id="57" name="56 CuadroTexto"/>
            <p:cNvSpPr txBox="1"/>
            <p:nvPr/>
          </p:nvSpPr>
          <p:spPr>
            <a:xfrm>
              <a:off x="2411760" y="1628800"/>
              <a:ext cx="360040" cy="707886"/>
            </a:xfrm>
            <a:prstGeom prst="rect">
              <a:avLst/>
            </a:prstGeom>
            <a:noFill/>
          </p:spPr>
          <p:txBody>
            <a:bodyPr wrap="square" rtlCol="0">
              <a:spAutoFit/>
            </a:bodyPr>
            <a:lstStyle/>
            <a:p>
              <a:r>
                <a:rPr lang="es-ES" sz="4000" dirty="0" smtClean="0">
                  <a:solidFill>
                    <a:srgbClr val="FF0000"/>
                  </a:solidFill>
                </a:rPr>
                <a:t>-</a:t>
              </a:r>
              <a:endParaRPr lang="es-ES" sz="4000" dirty="0">
                <a:solidFill>
                  <a:srgbClr val="FF0000"/>
                </a:solidFill>
              </a:endParaRPr>
            </a:p>
          </p:txBody>
        </p:sp>
        <p:sp>
          <p:nvSpPr>
            <p:cNvPr id="59" name="58 CuadroTexto"/>
            <p:cNvSpPr txBox="1"/>
            <p:nvPr/>
          </p:nvSpPr>
          <p:spPr>
            <a:xfrm>
              <a:off x="2466516" y="4047455"/>
              <a:ext cx="360040" cy="461665"/>
            </a:xfrm>
            <a:prstGeom prst="rect">
              <a:avLst/>
            </a:prstGeom>
            <a:noFill/>
          </p:spPr>
          <p:txBody>
            <a:bodyPr wrap="square" rtlCol="0">
              <a:spAutoFit/>
            </a:bodyPr>
            <a:lstStyle/>
            <a:p>
              <a:r>
                <a:rPr lang="es-ES" sz="2400" dirty="0" smtClean="0">
                  <a:solidFill>
                    <a:srgbClr val="FF0000"/>
                  </a:solidFill>
                </a:rPr>
                <a:t>+</a:t>
              </a:r>
              <a:endParaRPr lang="es-ES" sz="2400" dirty="0">
                <a:solidFill>
                  <a:srgbClr val="FF0000"/>
                </a:solidFill>
              </a:endParaRPr>
            </a:p>
          </p:txBody>
        </p:sp>
      </p:grpSp>
      <p:grpSp>
        <p:nvGrpSpPr>
          <p:cNvPr id="64" name="63 Grupo"/>
          <p:cNvGrpSpPr/>
          <p:nvPr/>
        </p:nvGrpSpPr>
        <p:grpSpPr>
          <a:xfrm>
            <a:off x="2627784" y="5241394"/>
            <a:ext cx="3024336" cy="707886"/>
            <a:chOff x="2627784" y="5241394"/>
            <a:chExt cx="3024336" cy="707886"/>
          </a:xfrm>
        </p:grpSpPr>
        <p:grpSp>
          <p:nvGrpSpPr>
            <p:cNvPr id="6" name="57 Grupo"/>
            <p:cNvGrpSpPr/>
            <p:nvPr/>
          </p:nvGrpSpPr>
          <p:grpSpPr>
            <a:xfrm>
              <a:off x="2699792" y="5435932"/>
              <a:ext cx="2880320" cy="441340"/>
              <a:chOff x="2699792" y="5435932"/>
              <a:chExt cx="2880320" cy="441340"/>
            </a:xfrm>
          </p:grpSpPr>
          <p:cxnSp>
            <p:nvCxnSpPr>
              <p:cNvPr id="50" name="49 Conector recto de flecha"/>
              <p:cNvCxnSpPr/>
              <p:nvPr/>
            </p:nvCxnSpPr>
            <p:spPr>
              <a:xfrm>
                <a:off x="2699792" y="5877272"/>
                <a:ext cx="288032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3203848" y="5435932"/>
                <a:ext cx="720080" cy="369332"/>
              </a:xfrm>
              <a:prstGeom prst="rect">
                <a:avLst/>
              </a:prstGeom>
              <a:noFill/>
            </p:spPr>
            <p:txBody>
              <a:bodyPr wrap="square" rtlCol="0">
                <a:spAutoFit/>
              </a:bodyPr>
              <a:lstStyle/>
              <a:p>
                <a:r>
                  <a:rPr lang="es-ES" dirty="0" smtClean="0">
                    <a:solidFill>
                      <a:srgbClr val="FF0000"/>
                    </a:solidFill>
                  </a:rPr>
                  <a:t>Tª</a:t>
                </a:r>
                <a:endParaRPr lang="es-ES" dirty="0">
                  <a:solidFill>
                    <a:srgbClr val="FF0000"/>
                  </a:solidFill>
                </a:endParaRPr>
              </a:p>
            </p:txBody>
          </p:sp>
          <p:sp>
            <p:nvSpPr>
              <p:cNvPr id="55" name="54 CuadroTexto"/>
              <p:cNvSpPr txBox="1"/>
              <p:nvPr/>
            </p:nvSpPr>
            <p:spPr>
              <a:xfrm>
                <a:off x="4283968" y="5435932"/>
                <a:ext cx="936104" cy="369332"/>
              </a:xfrm>
              <a:prstGeom prst="rect">
                <a:avLst/>
              </a:prstGeom>
              <a:noFill/>
            </p:spPr>
            <p:txBody>
              <a:bodyPr wrap="square" rtlCol="0">
                <a:spAutoFit/>
              </a:bodyPr>
              <a:lstStyle/>
              <a:p>
                <a:r>
                  <a:rPr lang="es-ES" dirty="0" err="1" smtClean="0">
                    <a:solidFill>
                      <a:srgbClr val="FF0000"/>
                    </a:solidFill>
                  </a:rPr>
                  <a:t>salinity</a:t>
                </a:r>
                <a:endParaRPr lang="es-ES" dirty="0">
                  <a:solidFill>
                    <a:srgbClr val="FF0000"/>
                  </a:solidFill>
                </a:endParaRPr>
              </a:p>
            </p:txBody>
          </p:sp>
        </p:grpSp>
        <p:sp>
          <p:nvSpPr>
            <p:cNvPr id="58" name="57 CuadroTexto"/>
            <p:cNvSpPr txBox="1"/>
            <p:nvPr/>
          </p:nvSpPr>
          <p:spPr>
            <a:xfrm>
              <a:off x="2627784" y="5241394"/>
              <a:ext cx="360040" cy="707886"/>
            </a:xfrm>
            <a:prstGeom prst="rect">
              <a:avLst/>
            </a:prstGeom>
            <a:noFill/>
          </p:spPr>
          <p:txBody>
            <a:bodyPr wrap="square" rtlCol="0">
              <a:spAutoFit/>
            </a:bodyPr>
            <a:lstStyle/>
            <a:p>
              <a:r>
                <a:rPr lang="es-ES" sz="4000" dirty="0" smtClean="0">
                  <a:solidFill>
                    <a:srgbClr val="FF0000"/>
                  </a:solidFill>
                </a:rPr>
                <a:t>-</a:t>
              </a:r>
              <a:endParaRPr lang="es-ES" sz="4000" dirty="0">
                <a:solidFill>
                  <a:srgbClr val="FF0000"/>
                </a:solidFill>
              </a:endParaRPr>
            </a:p>
          </p:txBody>
        </p:sp>
        <p:sp>
          <p:nvSpPr>
            <p:cNvPr id="60" name="59 CuadroTexto"/>
            <p:cNvSpPr txBox="1"/>
            <p:nvPr/>
          </p:nvSpPr>
          <p:spPr>
            <a:xfrm>
              <a:off x="5292080" y="5390468"/>
              <a:ext cx="360040" cy="461665"/>
            </a:xfrm>
            <a:prstGeom prst="rect">
              <a:avLst/>
            </a:prstGeom>
            <a:noFill/>
          </p:spPr>
          <p:txBody>
            <a:bodyPr wrap="square" rtlCol="0">
              <a:spAutoFit/>
            </a:bodyPr>
            <a:lstStyle/>
            <a:p>
              <a:r>
                <a:rPr lang="es-ES" sz="2400" dirty="0" smtClean="0">
                  <a:solidFill>
                    <a:srgbClr val="FF0000"/>
                  </a:solidFill>
                </a:rPr>
                <a:t>+</a:t>
              </a:r>
              <a:endParaRPr lang="es-ES" sz="2400"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ox(in)">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ox(i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across)">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box(in)">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8"/>
          <p:cNvSpPr>
            <a:spLocks noChangeArrowheads="1"/>
          </p:cNvSpPr>
          <p:nvPr/>
        </p:nvSpPr>
        <p:spPr bwMode="auto">
          <a:xfrm>
            <a:off x="928688" y="4869160"/>
            <a:ext cx="7000875" cy="1435100"/>
          </a:xfrm>
          <a:prstGeom prst="rect">
            <a:avLst/>
          </a:prstGeom>
          <a:noFill/>
          <a:ln w="9525">
            <a:noFill/>
            <a:miter lim="800000"/>
            <a:headEnd/>
            <a:tailEnd/>
          </a:ln>
        </p:spPr>
        <p:txBody>
          <a:bodyPr/>
          <a:lstStyle/>
          <a:p>
            <a:pPr marL="342900" indent="-342900" algn="ctr">
              <a:spcBef>
                <a:spcPct val="20000"/>
              </a:spcBef>
              <a:defRPr/>
            </a:pPr>
            <a:r>
              <a:rPr lang="es-ES" dirty="0" smtClean="0">
                <a:latin typeface="Arial" pitchFamily="34" charset="0"/>
                <a:cs typeface="Arial" pitchFamily="34" charset="0"/>
              </a:rPr>
              <a:t>	</a:t>
            </a:r>
            <a:r>
              <a:rPr lang="es-ES" dirty="0" err="1" smtClean="0">
                <a:latin typeface="Arial" pitchFamily="34" charset="0"/>
                <a:cs typeface="Arial" pitchFamily="34" charset="0"/>
              </a:rPr>
              <a:t>The</a:t>
            </a:r>
            <a:r>
              <a:rPr lang="es-ES" dirty="0" smtClean="0">
                <a:latin typeface="Arial" pitchFamily="34" charset="0"/>
                <a:cs typeface="Arial" pitchFamily="34" charset="0"/>
              </a:rPr>
              <a:t> </a:t>
            </a:r>
            <a:r>
              <a:rPr lang="es-ES" dirty="0" err="1">
                <a:latin typeface="Arial" pitchFamily="34" charset="0"/>
                <a:cs typeface="Arial" pitchFamily="34" charset="0"/>
              </a:rPr>
              <a:t>high</a:t>
            </a:r>
            <a:r>
              <a:rPr lang="es-ES" dirty="0">
                <a:latin typeface="Arial" pitchFamily="34" charset="0"/>
                <a:cs typeface="Arial" pitchFamily="34" charset="0"/>
              </a:rPr>
              <a:t> </a:t>
            </a:r>
            <a:r>
              <a:rPr lang="es-ES" dirty="0" err="1">
                <a:latin typeface="Arial" pitchFamily="34" charset="0"/>
                <a:cs typeface="Arial" pitchFamily="34" charset="0"/>
              </a:rPr>
              <a:t>importance</a:t>
            </a:r>
            <a:r>
              <a:rPr lang="es-ES" dirty="0">
                <a:latin typeface="Arial" pitchFamily="34" charset="0"/>
                <a:cs typeface="Arial" pitchFamily="34" charset="0"/>
              </a:rPr>
              <a:t> of </a:t>
            </a:r>
            <a:r>
              <a:rPr lang="es-ES" dirty="0" err="1">
                <a:latin typeface="Arial" pitchFamily="34" charset="0"/>
                <a:cs typeface="Arial" pitchFamily="34" charset="0"/>
              </a:rPr>
              <a:t>Galician</a:t>
            </a:r>
            <a:r>
              <a:rPr lang="es-ES" dirty="0">
                <a:latin typeface="Arial" pitchFamily="34" charset="0"/>
                <a:cs typeface="Arial" pitchFamily="34" charset="0"/>
              </a:rPr>
              <a:t> </a:t>
            </a:r>
            <a:r>
              <a:rPr lang="es-ES" dirty="0" err="1">
                <a:latin typeface="Arial" pitchFamily="34" charset="0"/>
                <a:cs typeface="Arial" pitchFamily="34" charset="0"/>
              </a:rPr>
              <a:t>Aquaculture</a:t>
            </a:r>
            <a:r>
              <a:rPr lang="es-ES" dirty="0">
                <a:latin typeface="Arial" pitchFamily="34" charset="0"/>
                <a:cs typeface="Arial" pitchFamily="34" charset="0"/>
              </a:rPr>
              <a:t> </a:t>
            </a:r>
            <a:r>
              <a:rPr lang="es-ES" dirty="0" err="1">
                <a:latin typeface="Arial" pitchFamily="34" charset="0"/>
                <a:cs typeface="Arial" pitchFamily="34" charset="0"/>
              </a:rPr>
              <a:t>is</a:t>
            </a:r>
            <a:r>
              <a:rPr lang="es-ES" dirty="0">
                <a:latin typeface="Arial" pitchFamily="34" charset="0"/>
                <a:cs typeface="Arial" pitchFamily="34" charset="0"/>
              </a:rPr>
              <a:t> </a:t>
            </a:r>
            <a:r>
              <a:rPr lang="es-ES" dirty="0" err="1">
                <a:latin typeface="Arial" pitchFamily="34" charset="0"/>
                <a:cs typeface="Arial" pitchFamily="34" charset="0"/>
              </a:rPr>
              <a:t>related</a:t>
            </a:r>
            <a:r>
              <a:rPr lang="es-ES" dirty="0">
                <a:latin typeface="Arial" pitchFamily="34" charset="0"/>
                <a:cs typeface="Arial" pitchFamily="34" charset="0"/>
              </a:rPr>
              <a:t> </a:t>
            </a:r>
            <a:r>
              <a:rPr lang="es-ES" dirty="0" err="1">
                <a:latin typeface="Arial" pitchFamily="34" charset="0"/>
                <a:cs typeface="Arial" pitchFamily="34" charset="0"/>
              </a:rPr>
              <a:t>to</a:t>
            </a:r>
            <a:r>
              <a:rPr lang="es-ES" dirty="0">
                <a:latin typeface="Arial" pitchFamily="34" charset="0"/>
                <a:cs typeface="Arial" pitchFamily="34" charset="0"/>
              </a:rPr>
              <a:t> </a:t>
            </a:r>
            <a:r>
              <a:rPr lang="es-ES" dirty="0" err="1" smtClean="0">
                <a:latin typeface="Arial" pitchFamily="34" charset="0"/>
                <a:cs typeface="Arial" pitchFamily="34" charset="0"/>
              </a:rPr>
              <a:t>its</a:t>
            </a:r>
            <a:r>
              <a:rPr lang="es-ES" dirty="0">
                <a:latin typeface="Arial" pitchFamily="34" charset="0"/>
                <a:cs typeface="Arial" pitchFamily="34" charset="0"/>
              </a:rPr>
              <a:t> </a:t>
            </a:r>
            <a:r>
              <a:rPr lang="es-ES" dirty="0" err="1" smtClean="0">
                <a:latin typeface="Arial" pitchFamily="34" charset="0"/>
                <a:cs typeface="Arial" pitchFamily="34" charset="0"/>
              </a:rPr>
              <a:t>high</a:t>
            </a:r>
            <a:r>
              <a:rPr lang="es-ES" dirty="0" smtClean="0">
                <a:latin typeface="Arial" pitchFamily="34" charset="0"/>
                <a:cs typeface="Arial" pitchFamily="34" charset="0"/>
              </a:rPr>
              <a:t> </a:t>
            </a:r>
            <a:r>
              <a:rPr lang="es-ES" dirty="0" err="1">
                <a:latin typeface="Arial" pitchFamily="34" charset="0"/>
                <a:cs typeface="Arial" pitchFamily="34" charset="0"/>
              </a:rPr>
              <a:t>primary</a:t>
            </a:r>
            <a:r>
              <a:rPr lang="es-ES" dirty="0">
                <a:latin typeface="Arial" pitchFamily="34" charset="0"/>
                <a:cs typeface="Arial" pitchFamily="34" charset="0"/>
              </a:rPr>
              <a:t> </a:t>
            </a:r>
            <a:r>
              <a:rPr lang="es-ES" dirty="0" err="1">
                <a:latin typeface="Arial" pitchFamily="34" charset="0"/>
                <a:cs typeface="Arial" pitchFamily="34" charset="0"/>
              </a:rPr>
              <a:t>production</a:t>
            </a:r>
            <a:r>
              <a:rPr lang="es-ES" dirty="0">
                <a:latin typeface="Arial" pitchFamily="34" charset="0"/>
                <a:cs typeface="Arial" pitchFamily="34" charset="0"/>
              </a:rPr>
              <a:t> in </a:t>
            </a:r>
            <a:r>
              <a:rPr lang="es-ES" dirty="0" err="1">
                <a:latin typeface="Arial" pitchFamily="34" charset="0"/>
                <a:cs typeface="Arial" pitchFamily="34" charset="0"/>
              </a:rPr>
              <a:t>the</a:t>
            </a:r>
            <a:r>
              <a:rPr lang="es-ES" dirty="0">
                <a:latin typeface="Arial" pitchFamily="34" charset="0"/>
                <a:cs typeface="Arial" pitchFamily="34" charset="0"/>
              </a:rPr>
              <a:t> </a:t>
            </a:r>
            <a:r>
              <a:rPr lang="es-ES" dirty="0" err="1">
                <a:latin typeface="Arial" pitchFamily="34" charset="0"/>
                <a:cs typeface="Arial" pitchFamily="34" charset="0"/>
              </a:rPr>
              <a:t>Galician</a:t>
            </a:r>
            <a:r>
              <a:rPr lang="es-ES" dirty="0">
                <a:latin typeface="Arial" pitchFamily="34" charset="0"/>
                <a:cs typeface="Arial" pitchFamily="34" charset="0"/>
              </a:rPr>
              <a:t> </a:t>
            </a:r>
            <a:r>
              <a:rPr lang="es-ES" dirty="0" err="1">
                <a:latin typeface="Arial" pitchFamily="34" charset="0"/>
                <a:cs typeface="Arial" pitchFamily="34" charset="0"/>
              </a:rPr>
              <a:t>Rias</a:t>
            </a:r>
            <a:r>
              <a:rPr lang="es-ES" dirty="0">
                <a:latin typeface="Arial" pitchFamily="34" charset="0"/>
                <a:cs typeface="Arial" pitchFamily="34" charset="0"/>
              </a:rPr>
              <a:t> (250 g C/ m</a:t>
            </a:r>
            <a:r>
              <a:rPr lang="es-ES" baseline="30000" dirty="0">
                <a:latin typeface="Arial" pitchFamily="34" charset="0"/>
                <a:cs typeface="Arial" pitchFamily="34" charset="0"/>
              </a:rPr>
              <a:t>2</a:t>
            </a:r>
            <a:r>
              <a:rPr lang="es-ES" dirty="0">
                <a:latin typeface="Arial" pitchFamily="34" charset="0"/>
                <a:cs typeface="Arial" pitchFamily="34" charset="0"/>
              </a:rPr>
              <a:t> /</a:t>
            </a:r>
            <a:r>
              <a:rPr lang="es-ES" dirty="0" err="1">
                <a:latin typeface="Arial" pitchFamily="34" charset="0"/>
                <a:cs typeface="Arial" pitchFamily="34" charset="0"/>
              </a:rPr>
              <a:t>year</a:t>
            </a:r>
            <a:r>
              <a:rPr lang="es-ES" dirty="0">
                <a:latin typeface="Arial" pitchFamily="34" charset="0"/>
                <a:cs typeface="Arial" pitchFamily="34" charset="0"/>
              </a:rPr>
              <a:t>) and </a:t>
            </a:r>
            <a:r>
              <a:rPr lang="es-ES" dirty="0" err="1">
                <a:latin typeface="Arial" pitchFamily="34" charset="0"/>
                <a:cs typeface="Arial" pitchFamily="34" charset="0"/>
              </a:rPr>
              <a:t>its</a:t>
            </a:r>
            <a:r>
              <a:rPr lang="es-ES" dirty="0">
                <a:latin typeface="Arial" pitchFamily="34" charset="0"/>
                <a:cs typeface="Arial" pitchFamily="34" charset="0"/>
              </a:rPr>
              <a:t> </a:t>
            </a:r>
            <a:r>
              <a:rPr lang="es-ES" dirty="0" err="1" smtClean="0">
                <a:latin typeface="Arial" pitchFamily="34" charset="0"/>
                <a:cs typeface="Arial" pitchFamily="34" charset="0"/>
              </a:rPr>
              <a:t>long</a:t>
            </a:r>
            <a:r>
              <a:rPr lang="es-ES" dirty="0" smtClean="0">
                <a:latin typeface="Arial" pitchFamily="34" charset="0"/>
                <a:cs typeface="Arial" pitchFamily="34" charset="0"/>
              </a:rPr>
              <a:t> </a:t>
            </a:r>
            <a:r>
              <a:rPr lang="es-ES" dirty="0" err="1" smtClean="0">
                <a:latin typeface="Arial" pitchFamily="34" charset="0"/>
                <a:cs typeface="Arial" pitchFamily="34" charset="0"/>
              </a:rPr>
              <a:t>coast</a:t>
            </a:r>
            <a:r>
              <a:rPr lang="es-ES" dirty="0" smtClean="0">
                <a:latin typeface="Arial" pitchFamily="34" charset="0"/>
                <a:cs typeface="Arial" pitchFamily="34" charset="0"/>
              </a:rPr>
              <a:t> (</a:t>
            </a:r>
            <a:r>
              <a:rPr lang="es-ES" dirty="0">
                <a:latin typeface="Arial" pitchFamily="34" charset="0"/>
                <a:cs typeface="Arial" pitchFamily="34" charset="0"/>
              </a:rPr>
              <a:t>1200 km: ¼ of </a:t>
            </a:r>
            <a:r>
              <a:rPr lang="es-ES" dirty="0" err="1">
                <a:latin typeface="Arial" pitchFamily="34" charset="0"/>
                <a:cs typeface="Arial" pitchFamily="34" charset="0"/>
              </a:rPr>
              <a:t>the</a:t>
            </a:r>
            <a:r>
              <a:rPr lang="es-ES" dirty="0">
                <a:latin typeface="Arial" pitchFamily="34" charset="0"/>
                <a:cs typeface="Arial" pitchFamily="34" charset="0"/>
              </a:rPr>
              <a:t> </a:t>
            </a:r>
            <a:r>
              <a:rPr lang="es-ES" dirty="0" err="1">
                <a:latin typeface="Arial" pitchFamily="34" charset="0"/>
                <a:cs typeface="Arial" pitchFamily="34" charset="0"/>
              </a:rPr>
              <a:t>Spanish</a:t>
            </a:r>
            <a:r>
              <a:rPr lang="es-ES" dirty="0">
                <a:latin typeface="Arial" pitchFamily="34" charset="0"/>
                <a:cs typeface="Arial" pitchFamily="34" charset="0"/>
              </a:rPr>
              <a:t> </a:t>
            </a:r>
            <a:r>
              <a:rPr lang="es-ES" dirty="0" err="1" smtClean="0">
                <a:latin typeface="Arial" pitchFamily="34" charset="0"/>
                <a:cs typeface="Arial" pitchFamily="34" charset="0"/>
              </a:rPr>
              <a:t>coast</a:t>
            </a:r>
            <a:r>
              <a:rPr lang="es-ES" dirty="0" smtClean="0">
                <a:latin typeface="Arial" pitchFamily="34" charset="0"/>
                <a:cs typeface="Arial" pitchFamily="34" charset="0"/>
              </a:rPr>
              <a:t>, </a:t>
            </a:r>
            <a:r>
              <a:rPr lang="es-ES" dirty="0" err="1" smtClean="0">
                <a:latin typeface="Arial" pitchFamily="34" charset="0"/>
                <a:cs typeface="Arial" pitchFamily="34" charset="0"/>
              </a:rPr>
              <a:t>but</a:t>
            </a:r>
            <a:r>
              <a:rPr lang="es-ES" dirty="0" smtClean="0">
                <a:latin typeface="Arial" pitchFamily="34" charset="0"/>
                <a:cs typeface="Arial" pitchFamily="34" charset="0"/>
              </a:rPr>
              <a:t> </a:t>
            </a:r>
            <a:r>
              <a:rPr lang="es-ES" dirty="0" err="1" smtClean="0">
                <a:latin typeface="Arial" pitchFamily="34" charset="0"/>
                <a:cs typeface="Arial" pitchFamily="34" charset="0"/>
              </a:rPr>
              <a:t>only</a:t>
            </a:r>
            <a:r>
              <a:rPr lang="es-ES" dirty="0" smtClean="0">
                <a:latin typeface="Arial" pitchFamily="34" charset="0"/>
                <a:cs typeface="Arial" pitchFamily="34" charset="0"/>
              </a:rPr>
              <a:t> 1/10 of </a:t>
            </a:r>
            <a:r>
              <a:rPr lang="es-ES" dirty="0" err="1" smtClean="0">
                <a:latin typeface="Arial" pitchFamily="34" charset="0"/>
                <a:cs typeface="Arial" pitchFamily="34" charset="0"/>
              </a:rPr>
              <a:t>the</a:t>
            </a:r>
            <a:r>
              <a:rPr lang="es-ES" dirty="0" smtClean="0">
                <a:latin typeface="Arial" pitchFamily="34" charset="0"/>
                <a:cs typeface="Arial" pitchFamily="34" charset="0"/>
              </a:rPr>
              <a:t> </a:t>
            </a:r>
            <a:r>
              <a:rPr lang="es-ES" dirty="0" err="1" smtClean="0">
                <a:latin typeface="Arial" pitchFamily="34" charset="0"/>
                <a:cs typeface="Arial" pitchFamily="34" charset="0"/>
              </a:rPr>
              <a:t>Spanish</a:t>
            </a:r>
            <a:r>
              <a:rPr lang="es-ES" dirty="0" smtClean="0">
                <a:latin typeface="Arial" pitchFamily="34" charset="0"/>
                <a:cs typeface="Arial" pitchFamily="34" charset="0"/>
              </a:rPr>
              <a:t> </a:t>
            </a:r>
            <a:r>
              <a:rPr lang="es-ES" dirty="0" err="1" smtClean="0">
                <a:latin typeface="Arial" pitchFamily="34" charset="0"/>
                <a:cs typeface="Arial" pitchFamily="34" charset="0"/>
              </a:rPr>
              <a:t>territytory</a:t>
            </a:r>
            <a:r>
              <a:rPr lang="es-ES" dirty="0" smtClean="0">
                <a:latin typeface="Arial" pitchFamily="34" charset="0"/>
                <a:cs typeface="Arial" pitchFamily="34" charset="0"/>
              </a:rPr>
              <a:t>)</a:t>
            </a:r>
            <a:endParaRPr lang="es-ES" dirty="0">
              <a:latin typeface="Arial" pitchFamily="34" charset="0"/>
              <a:cs typeface="Arial" pitchFamily="34" charset="0"/>
            </a:endParaRPr>
          </a:p>
        </p:txBody>
      </p:sp>
      <p:pic>
        <p:nvPicPr>
          <p:cNvPr id="4"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5"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sp>
        <p:nvSpPr>
          <p:cNvPr id="7" name="6 CuadroTexto"/>
          <p:cNvSpPr txBox="1"/>
          <p:nvPr/>
        </p:nvSpPr>
        <p:spPr>
          <a:xfrm>
            <a:off x="2195736" y="116632"/>
            <a:ext cx="4464496"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GALICIAN AQUACULTURE</a:t>
            </a:r>
            <a:endParaRPr lang="es-ES" sz="2400" b="1" dirty="0">
              <a:latin typeface="Arial" pitchFamily="34" charset="0"/>
              <a:cs typeface="Arial" pitchFamily="34" charset="0"/>
            </a:endParaRPr>
          </a:p>
        </p:txBody>
      </p:sp>
      <p:pic>
        <p:nvPicPr>
          <p:cNvPr id="8" name="Picture 10"/>
          <p:cNvPicPr>
            <a:picLocks noChangeAspect="1" noChangeArrowheads="1"/>
          </p:cNvPicPr>
          <p:nvPr/>
        </p:nvPicPr>
        <p:blipFill>
          <a:blip r:embed="rId5" cstate="print"/>
          <a:srcRect/>
          <a:stretch>
            <a:fillRect/>
          </a:stretch>
        </p:blipFill>
        <p:spPr bwMode="auto">
          <a:xfrm>
            <a:off x="5148064" y="1542504"/>
            <a:ext cx="2965541" cy="2894608"/>
          </a:xfrm>
          <a:prstGeom prst="rect">
            <a:avLst/>
          </a:prstGeom>
          <a:noFill/>
          <a:ln>
            <a:miter lim="800000"/>
            <a:headEnd/>
            <a:tailEnd/>
          </a:ln>
        </p:spPr>
      </p:pic>
      <p:pic>
        <p:nvPicPr>
          <p:cNvPr id="9" name="Picture 2" descr="http://www.pi-dir.com/sel/castillos_castles/es/mapas/galicia.jpg">
            <a:hlinkClick r:id="rId6"/>
          </p:cNvPr>
          <p:cNvPicPr>
            <a:picLocks noChangeAspect="1" noChangeArrowheads="1"/>
          </p:cNvPicPr>
          <p:nvPr/>
        </p:nvPicPr>
        <p:blipFill>
          <a:blip r:embed="rId7" cstate="print"/>
          <a:srcRect/>
          <a:stretch>
            <a:fillRect/>
          </a:stretch>
        </p:blipFill>
        <p:spPr bwMode="auto">
          <a:xfrm>
            <a:off x="1012590" y="1517690"/>
            <a:ext cx="3631418" cy="290513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7"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sp>
        <p:nvSpPr>
          <p:cNvPr id="8" name="7 CuadroTexto"/>
          <p:cNvSpPr txBox="1"/>
          <p:nvPr/>
        </p:nvSpPr>
        <p:spPr>
          <a:xfrm>
            <a:off x="2123728" y="404664"/>
            <a:ext cx="496855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GALICIAN SEAFOOD RICHNESS</a:t>
            </a:r>
            <a:endParaRPr lang="es-ES" sz="2400" b="1" dirty="0">
              <a:latin typeface="Arial" pitchFamily="34" charset="0"/>
              <a:cs typeface="Arial" pitchFamily="34" charset="0"/>
            </a:endParaRPr>
          </a:p>
        </p:txBody>
      </p:sp>
      <p:grpSp>
        <p:nvGrpSpPr>
          <p:cNvPr id="14" name="13 Grupo"/>
          <p:cNvGrpSpPr/>
          <p:nvPr/>
        </p:nvGrpSpPr>
        <p:grpSpPr>
          <a:xfrm>
            <a:off x="395536" y="1879328"/>
            <a:ext cx="8136904" cy="4046145"/>
            <a:chOff x="395536" y="1879328"/>
            <a:chExt cx="8136904" cy="4046145"/>
          </a:xfrm>
        </p:grpSpPr>
        <p:pic>
          <p:nvPicPr>
            <p:cNvPr id="196612" name="Picture 4" descr="http://fotos00.farodevigo.es/2013/03/15/318x200/raices-1.jpg">
              <a:hlinkClick r:id="rId5"/>
            </p:cNvPr>
            <p:cNvPicPr>
              <a:picLocks noChangeAspect="1" noChangeArrowheads="1"/>
            </p:cNvPicPr>
            <p:nvPr/>
          </p:nvPicPr>
          <p:blipFill>
            <a:blip r:embed="rId6" cstate="print"/>
            <a:srcRect/>
            <a:stretch>
              <a:fillRect/>
            </a:stretch>
          </p:blipFill>
          <p:spPr bwMode="auto">
            <a:xfrm>
              <a:off x="467544" y="1879328"/>
              <a:ext cx="3816424" cy="2544284"/>
            </a:xfrm>
            <a:prstGeom prst="rect">
              <a:avLst/>
            </a:prstGeom>
            <a:noFill/>
          </p:spPr>
        </p:pic>
        <p:sp>
          <p:nvSpPr>
            <p:cNvPr id="10" name="9 CuadroTexto"/>
            <p:cNvSpPr txBox="1"/>
            <p:nvPr/>
          </p:nvSpPr>
          <p:spPr>
            <a:xfrm>
              <a:off x="395536" y="4725144"/>
              <a:ext cx="8136904" cy="1200329"/>
            </a:xfrm>
            <a:prstGeom prst="rect">
              <a:avLst/>
            </a:prstGeom>
            <a:noFill/>
          </p:spPr>
          <p:txBody>
            <a:bodyPr wrap="square" rtlCol="0">
              <a:spAutoFit/>
            </a:bodyPr>
            <a:lstStyle/>
            <a:p>
              <a:pPr algn="ctr"/>
              <a:r>
                <a:rPr lang="es-ES" dirty="0" err="1" smtClean="0"/>
                <a:t>Galician</a:t>
              </a:r>
              <a:r>
                <a:rPr lang="es-ES" dirty="0" smtClean="0"/>
                <a:t> </a:t>
              </a:r>
              <a:r>
                <a:rPr lang="es-ES" dirty="0" err="1" smtClean="0"/>
                <a:t>seafood</a:t>
              </a:r>
              <a:r>
                <a:rPr lang="es-ES" dirty="0" smtClean="0"/>
                <a:t> </a:t>
              </a:r>
              <a:r>
                <a:rPr lang="es-ES" dirty="0" err="1" smtClean="0"/>
                <a:t>richness</a:t>
              </a:r>
              <a:r>
                <a:rPr lang="es-ES" dirty="0" smtClean="0"/>
                <a:t> </a:t>
              </a:r>
              <a:r>
                <a:rPr lang="es-ES" dirty="0" err="1" smtClean="0"/>
                <a:t>is</a:t>
              </a:r>
              <a:r>
                <a:rPr lang="es-ES" dirty="0" smtClean="0"/>
                <a:t> </a:t>
              </a:r>
              <a:r>
                <a:rPr lang="es-ES" dirty="0" err="1" smtClean="0"/>
                <a:t>recognized</a:t>
              </a:r>
              <a:r>
                <a:rPr lang="es-ES" dirty="0" smtClean="0"/>
                <a:t> </a:t>
              </a:r>
              <a:r>
                <a:rPr lang="es-ES" dirty="0" err="1" smtClean="0"/>
                <a:t>from</a:t>
              </a:r>
              <a:r>
                <a:rPr lang="es-ES" dirty="0" smtClean="0"/>
                <a:t> </a:t>
              </a:r>
              <a:r>
                <a:rPr lang="es-ES" dirty="0" err="1" smtClean="0"/>
                <a:t>long</a:t>
              </a:r>
              <a:r>
                <a:rPr lang="es-ES" dirty="0" smtClean="0"/>
                <a:t> time ago. In </a:t>
              </a:r>
              <a:r>
                <a:rPr lang="es-ES" dirty="0" err="1" smtClean="0"/>
                <a:t>the</a:t>
              </a:r>
              <a:r>
                <a:rPr lang="es-ES" dirty="0" smtClean="0"/>
                <a:t> 18th </a:t>
              </a:r>
              <a:r>
                <a:rPr lang="es-ES" dirty="0" err="1" smtClean="0"/>
                <a:t>century</a:t>
              </a:r>
              <a:r>
                <a:rPr lang="es-ES" dirty="0" smtClean="0"/>
                <a:t> </a:t>
              </a:r>
              <a:r>
                <a:rPr lang="es-ES" dirty="0" err="1" smtClean="0"/>
                <a:t>settles</a:t>
              </a:r>
              <a:r>
                <a:rPr lang="es-ES" dirty="0" smtClean="0"/>
                <a:t> in Galicia </a:t>
              </a:r>
              <a:r>
                <a:rPr lang="es-ES" dirty="0" err="1" smtClean="0"/>
                <a:t>an</a:t>
              </a:r>
              <a:r>
                <a:rPr lang="es-ES" dirty="0" smtClean="0"/>
                <a:t> </a:t>
              </a:r>
              <a:r>
                <a:rPr lang="es-ES" dirty="0" err="1" smtClean="0"/>
                <a:t>important</a:t>
              </a:r>
              <a:r>
                <a:rPr lang="es-ES" dirty="0" smtClean="0"/>
                <a:t> </a:t>
              </a:r>
              <a:r>
                <a:rPr lang="es-ES" dirty="0" err="1" smtClean="0"/>
                <a:t>canned</a:t>
              </a:r>
              <a:r>
                <a:rPr lang="es-ES" dirty="0" smtClean="0"/>
                <a:t> and </a:t>
              </a:r>
              <a:r>
                <a:rPr lang="es-ES" dirty="0" err="1" smtClean="0"/>
                <a:t>brine</a:t>
              </a:r>
              <a:r>
                <a:rPr lang="es-ES" dirty="0" smtClean="0"/>
                <a:t> </a:t>
              </a:r>
              <a:r>
                <a:rPr lang="es-ES" dirty="0" err="1" smtClean="0"/>
                <a:t>industry</a:t>
              </a:r>
              <a:r>
                <a:rPr lang="es-ES" dirty="0" smtClean="0"/>
                <a:t>, </a:t>
              </a:r>
              <a:r>
                <a:rPr lang="es-ES" dirty="0" err="1" smtClean="0"/>
                <a:t>which</a:t>
              </a:r>
              <a:r>
                <a:rPr lang="es-ES" dirty="0" smtClean="0"/>
                <a:t> </a:t>
              </a:r>
              <a:r>
                <a:rPr lang="es-ES" dirty="0" err="1" smtClean="0"/>
                <a:t>expands</a:t>
              </a:r>
              <a:r>
                <a:rPr lang="es-ES" dirty="0" smtClean="0"/>
                <a:t> in </a:t>
              </a:r>
              <a:r>
                <a:rPr lang="es-ES" dirty="0" err="1" smtClean="0"/>
                <a:t>the</a:t>
              </a:r>
              <a:r>
                <a:rPr lang="es-ES" dirty="0" smtClean="0"/>
                <a:t> 19th and 20th </a:t>
              </a:r>
              <a:r>
                <a:rPr lang="es-ES" dirty="0" err="1" smtClean="0"/>
                <a:t>centuries</a:t>
              </a:r>
              <a:r>
                <a:rPr lang="es-ES" dirty="0" smtClean="0"/>
                <a:t> </a:t>
              </a:r>
              <a:r>
                <a:rPr lang="es-ES" dirty="0" err="1" smtClean="0"/>
                <a:t>with</a:t>
              </a:r>
              <a:r>
                <a:rPr lang="es-ES" dirty="0" smtClean="0"/>
                <a:t> more </a:t>
              </a:r>
              <a:r>
                <a:rPr lang="es-ES" dirty="0" err="1" smtClean="0"/>
                <a:t>sophisticated</a:t>
              </a:r>
              <a:r>
                <a:rPr lang="es-ES" dirty="0" smtClean="0"/>
                <a:t> </a:t>
              </a:r>
              <a:r>
                <a:rPr lang="es-ES" dirty="0" err="1" smtClean="0"/>
                <a:t>ways</a:t>
              </a:r>
              <a:r>
                <a:rPr lang="es-ES" dirty="0" smtClean="0"/>
                <a:t> of </a:t>
              </a:r>
              <a:r>
                <a:rPr lang="es-ES" dirty="0" err="1" smtClean="0"/>
                <a:t>production</a:t>
              </a:r>
              <a:r>
                <a:rPr lang="es-ES" dirty="0" smtClean="0"/>
                <a:t> and </a:t>
              </a:r>
              <a:r>
                <a:rPr lang="es-ES" dirty="0" err="1" smtClean="0"/>
                <a:t>technology</a:t>
              </a:r>
              <a:r>
                <a:rPr lang="es-ES" dirty="0" smtClean="0"/>
                <a:t> </a:t>
              </a:r>
              <a:r>
                <a:rPr lang="es-ES" dirty="0" err="1" smtClean="0"/>
                <a:t>associated</a:t>
              </a:r>
              <a:r>
                <a:rPr lang="es-ES" dirty="0" smtClean="0"/>
                <a:t> </a:t>
              </a:r>
              <a:r>
                <a:rPr lang="es-ES" dirty="0" err="1" smtClean="0"/>
                <a:t>with</a:t>
              </a:r>
              <a:r>
                <a:rPr lang="es-ES" dirty="0" smtClean="0"/>
                <a:t> </a:t>
              </a:r>
              <a:r>
                <a:rPr lang="es-ES" dirty="0" err="1" smtClean="0"/>
                <a:t>food</a:t>
              </a:r>
              <a:r>
                <a:rPr lang="es-ES" dirty="0" smtClean="0"/>
                <a:t> </a:t>
              </a:r>
              <a:r>
                <a:rPr lang="es-ES" dirty="0" err="1" smtClean="0"/>
                <a:t>conservation</a:t>
              </a:r>
              <a:endParaRPr lang="es-ES" dirty="0"/>
            </a:p>
          </p:txBody>
        </p:sp>
        <p:sp>
          <p:nvSpPr>
            <p:cNvPr id="11" name="10 CuadroTexto"/>
            <p:cNvSpPr txBox="1"/>
            <p:nvPr/>
          </p:nvSpPr>
          <p:spPr>
            <a:xfrm>
              <a:off x="2843808" y="4437112"/>
              <a:ext cx="1728192" cy="230832"/>
            </a:xfrm>
            <a:prstGeom prst="rect">
              <a:avLst/>
            </a:prstGeom>
            <a:noFill/>
          </p:spPr>
          <p:txBody>
            <a:bodyPr wrap="square" rtlCol="0">
              <a:spAutoFit/>
            </a:bodyPr>
            <a:lstStyle/>
            <a:p>
              <a:pPr algn="ctr"/>
              <a:r>
                <a:rPr lang="es-ES" sz="900" dirty="0" err="1" smtClean="0"/>
                <a:t>Photo</a:t>
              </a:r>
              <a:r>
                <a:rPr lang="es-ES" sz="900" dirty="0" smtClean="0"/>
                <a:t> Museo Pontevedra</a:t>
              </a:r>
              <a:endParaRPr lang="es-ES" sz="900" dirty="0"/>
            </a:p>
          </p:txBody>
        </p:sp>
        <p:sp>
          <p:nvSpPr>
            <p:cNvPr id="12" name="11 CuadroTexto"/>
            <p:cNvSpPr txBox="1"/>
            <p:nvPr/>
          </p:nvSpPr>
          <p:spPr>
            <a:xfrm>
              <a:off x="6228184" y="4437112"/>
              <a:ext cx="2232248" cy="230832"/>
            </a:xfrm>
            <a:prstGeom prst="rect">
              <a:avLst/>
            </a:prstGeom>
            <a:noFill/>
          </p:spPr>
          <p:txBody>
            <a:bodyPr wrap="square" rtlCol="0">
              <a:spAutoFit/>
            </a:bodyPr>
            <a:lstStyle/>
            <a:p>
              <a:pPr algn="ctr"/>
              <a:r>
                <a:rPr lang="es-ES" sz="900" dirty="0" err="1" smtClean="0"/>
                <a:t>Photo</a:t>
              </a:r>
              <a:r>
                <a:rPr lang="es-ES" sz="900" dirty="0" smtClean="0"/>
                <a:t> Historia de la Conserva (bluscus.es)</a:t>
              </a:r>
              <a:endParaRPr lang="es-ES" sz="900" dirty="0"/>
            </a:p>
          </p:txBody>
        </p:sp>
        <p:pic>
          <p:nvPicPr>
            <p:cNvPr id="35844" name="Picture 4" descr="http://bluscus.es/wp-content/uploads/2015/05/Latas-de-conserva.jpg">
              <a:hlinkClick r:id="rId7"/>
            </p:cNvPr>
            <p:cNvPicPr>
              <a:picLocks noChangeAspect="1" noChangeArrowheads="1"/>
            </p:cNvPicPr>
            <p:nvPr/>
          </p:nvPicPr>
          <p:blipFill>
            <a:blip r:embed="rId8" cstate="print"/>
            <a:srcRect/>
            <a:stretch>
              <a:fillRect/>
            </a:stretch>
          </p:blipFill>
          <p:spPr bwMode="auto">
            <a:xfrm>
              <a:off x="4427984" y="1882328"/>
              <a:ext cx="4032448" cy="2554784"/>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18"/>
          <p:cNvSpPr>
            <a:spLocks noChangeArrowheads="1"/>
          </p:cNvSpPr>
          <p:nvPr/>
        </p:nvSpPr>
        <p:spPr bwMode="auto">
          <a:xfrm>
            <a:off x="214313" y="5286375"/>
            <a:ext cx="7858125" cy="1630363"/>
          </a:xfrm>
          <a:prstGeom prst="rect">
            <a:avLst/>
          </a:prstGeom>
          <a:noFill/>
          <a:ln w="9525">
            <a:noFill/>
            <a:miter lim="800000"/>
            <a:headEnd/>
            <a:tailEnd/>
          </a:ln>
        </p:spPr>
        <p:txBody>
          <a:bodyPr/>
          <a:lstStyle/>
          <a:p>
            <a:pPr marL="342900" indent="-342900" algn="l">
              <a:spcBef>
                <a:spcPct val="20000"/>
              </a:spcBef>
              <a:buFontTx/>
              <a:buChar char="•"/>
              <a:defRPr/>
            </a:pPr>
            <a:endParaRPr lang="es-ES" sz="2400" b="1" dirty="0">
              <a:latin typeface="Calibri" pitchFamily="34" charset="0"/>
            </a:endParaRPr>
          </a:p>
        </p:txBody>
      </p:sp>
      <p:sp>
        <p:nvSpPr>
          <p:cNvPr id="6" name="5 Rectángulo"/>
          <p:cNvSpPr/>
          <p:nvPr/>
        </p:nvSpPr>
        <p:spPr>
          <a:xfrm>
            <a:off x="899592" y="4694132"/>
            <a:ext cx="7488832" cy="1471172"/>
          </a:xfrm>
          <a:prstGeom prst="rect">
            <a:avLst/>
          </a:prstGeom>
        </p:spPr>
        <p:txBody>
          <a:bodyPr wrap="square">
            <a:spAutoFit/>
          </a:bodyPr>
          <a:lstStyle/>
          <a:p>
            <a:pPr marL="342900" indent="-342900">
              <a:spcBef>
                <a:spcPct val="20000"/>
              </a:spcBef>
              <a:buFont typeface="Wingdings" pitchFamily="2" charset="2"/>
              <a:buChar char="Ø"/>
              <a:defRPr/>
            </a:pPr>
            <a:r>
              <a:rPr lang="es-ES" sz="1600" dirty="0" err="1" smtClean="0">
                <a:latin typeface="Arial" pitchFamily="34" charset="0"/>
                <a:cs typeface="Arial" pitchFamily="34" charset="0"/>
              </a:rPr>
              <a:t>Fisheries</a:t>
            </a:r>
            <a:r>
              <a:rPr lang="es-ES" sz="1600" dirty="0" smtClean="0">
                <a:latin typeface="Arial" pitchFamily="34" charset="0"/>
                <a:cs typeface="Arial" pitchFamily="34" charset="0"/>
              </a:rPr>
              <a:t>/</a:t>
            </a:r>
            <a:r>
              <a:rPr lang="es-ES" sz="1600" dirty="0" err="1" smtClean="0">
                <a:latin typeface="Arial" pitchFamily="34" charset="0"/>
                <a:cs typeface="Arial" pitchFamily="34" charset="0"/>
              </a:rPr>
              <a:t>Aquaculture</a:t>
            </a:r>
            <a:r>
              <a:rPr lang="es-ES" sz="1600" dirty="0" smtClean="0">
                <a:latin typeface="Arial" pitchFamily="34" charset="0"/>
                <a:cs typeface="Arial" pitchFamily="34" charset="0"/>
              </a:rPr>
              <a:t> sector </a:t>
            </a:r>
            <a:r>
              <a:rPr lang="es-ES" sz="1600" dirty="0" err="1" smtClean="0">
                <a:latin typeface="Arial" pitchFamily="34" charset="0"/>
                <a:cs typeface="Arial" pitchFamily="34" charset="0"/>
              </a:rPr>
              <a:t>represents</a:t>
            </a:r>
            <a:r>
              <a:rPr lang="es-ES" sz="1600" dirty="0" smtClean="0">
                <a:latin typeface="Arial" pitchFamily="34" charset="0"/>
                <a:cs typeface="Arial" pitchFamily="34" charset="0"/>
              </a:rPr>
              <a:t> </a:t>
            </a:r>
            <a:r>
              <a:rPr lang="es-ES" sz="1600" b="1" dirty="0" smtClean="0">
                <a:latin typeface="Arial" pitchFamily="34" charset="0"/>
                <a:cs typeface="Arial" pitchFamily="34" charset="0"/>
              </a:rPr>
              <a:t>10,7 % </a:t>
            </a:r>
            <a:r>
              <a:rPr lang="es-ES" sz="1600" dirty="0" smtClean="0">
                <a:latin typeface="Arial" pitchFamily="34" charset="0"/>
                <a:cs typeface="Arial" pitchFamily="34" charset="0"/>
              </a:rPr>
              <a:t>of </a:t>
            </a:r>
            <a:r>
              <a:rPr lang="es-ES" sz="1600" dirty="0" err="1" smtClean="0">
                <a:latin typeface="Arial" pitchFamily="34" charset="0"/>
                <a:cs typeface="Arial" pitchFamily="34" charset="0"/>
              </a:rPr>
              <a:t>the</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Galician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economy</a:t>
            </a:r>
            <a:endParaRPr lang="es-ES" sz="1600" dirty="0" smtClean="0">
              <a:latin typeface="Arial" pitchFamily="34" charset="0"/>
              <a:cs typeface="Arial" pitchFamily="34" charset="0"/>
            </a:endParaRPr>
          </a:p>
          <a:p>
            <a:pPr marL="342900" indent="-342900">
              <a:spcBef>
                <a:spcPct val="20000"/>
              </a:spcBef>
              <a:buFont typeface="Wingdings" pitchFamily="2" charset="2"/>
              <a:buChar char="Ø"/>
              <a:defRPr/>
            </a:pPr>
            <a:r>
              <a:rPr lang="es-ES" sz="1600" dirty="0" err="1" smtClean="0">
                <a:latin typeface="Arial" pitchFamily="34" charset="0"/>
                <a:cs typeface="Arial" pitchFamily="34" charset="0"/>
              </a:rPr>
              <a:t>Fisheries</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mollusk</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collection</a:t>
            </a:r>
            <a:r>
              <a:rPr lang="es-ES" sz="1600" dirty="0" smtClean="0">
                <a:latin typeface="Arial" pitchFamily="34" charset="0"/>
                <a:cs typeface="Arial" pitchFamily="34" charset="0"/>
              </a:rPr>
              <a:t> and </a:t>
            </a:r>
            <a:r>
              <a:rPr lang="es-ES" sz="1600" dirty="0" err="1" smtClean="0">
                <a:latin typeface="Arial" pitchFamily="34" charset="0"/>
                <a:cs typeface="Arial" pitchFamily="34" charset="0"/>
              </a:rPr>
              <a:t>aquaculture</a:t>
            </a:r>
            <a:r>
              <a:rPr lang="es-ES" sz="1600" dirty="0" smtClean="0">
                <a:latin typeface="Arial" pitchFamily="34" charset="0"/>
                <a:cs typeface="Arial" pitchFamily="34" charset="0"/>
              </a:rPr>
              <a:t>  produce more </a:t>
            </a:r>
            <a:r>
              <a:rPr lang="es-ES" sz="1600" dirty="0" err="1" smtClean="0">
                <a:latin typeface="Arial" pitchFamily="34" charset="0"/>
                <a:cs typeface="Arial" pitchFamily="34" charset="0"/>
              </a:rPr>
              <a:t>than</a:t>
            </a:r>
            <a:r>
              <a:rPr lang="es-ES" sz="1600" dirty="0" smtClean="0">
                <a:latin typeface="Arial" pitchFamily="34" charset="0"/>
                <a:cs typeface="Arial" pitchFamily="34" charset="0"/>
              </a:rPr>
              <a:t>  </a:t>
            </a:r>
            <a:r>
              <a:rPr lang="es-ES" sz="1600" b="1" dirty="0" smtClean="0">
                <a:latin typeface="Arial" pitchFamily="34" charset="0"/>
                <a:cs typeface="Arial" pitchFamily="34" charset="0"/>
              </a:rPr>
              <a:t>1.000 </a:t>
            </a:r>
            <a:r>
              <a:rPr lang="es-ES" sz="1600" b="1" dirty="0" err="1" smtClean="0">
                <a:latin typeface="Arial" pitchFamily="34" charset="0"/>
                <a:cs typeface="Arial" pitchFamily="34" charset="0"/>
              </a:rPr>
              <a:t>mill</a:t>
            </a:r>
            <a:r>
              <a:rPr lang="es-ES" sz="1600" b="1" dirty="0" smtClean="0">
                <a:latin typeface="Arial" pitchFamily="34" charset="0"/>
                <a:cs typeface="Arial" pitchFamily="34" charset="0"/>
              </a:rPr>
              <a:t>.€/</a:t>
            </a:r>
            <a:r>
              <a:rPr lang="es-ES" sz="1600" b="1" dirty="0" err="1" smtClean="0">
                <a:latin typeface="Arial" pitchFamily="34" charset="0"/>
                <a:cs typeface="Arial" pitchFamily="34" charset="0"/>
              </a:rPr>
              <a:t>year</a:t>
            </a:r>
            <a:endParaRPr lang="es-ES" sz="1600" b="1" dirty="0" smtClean="0">
              <a:latin typeface="Arial" pitchFamily="34" charset="0"/>
              <a:cs typeface="Arial" pitchFamily="34" charset="0"/>
            </a:endParaRPr>
          </a:p>
          <a:p>
            <a:pPr marL="342900" indent="-342900">
              <a:spcBef>
                <a:spcPct val="20000"/>
              </a:spcBef>
              <a:buFont typeface="Wingdings" pitchFamily="2" charset="2"/>
              <a:buChar char="Ø"/>
              <a:defRPr/>
            </a:pPr>
            <a:r>
              <a:rPr lang="es-ES" sz="1600" dirty="0" err="1" smtClean="0">
                <a:latin typeface="Arial" pitchFamily="34" charset="0"/>
                <a:cs typeface="Arial" pitchFamily="34" charset="0"/>
              </a:rPr>
              <a:t>Galician</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employment</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associated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with</a:t>
            </a:r>
            <a:r>
              <a:rPr lang="es-ES" sz="1600" dirty="0" smtClean="0">
                <a:latin typeface="Arial" pitchFamily="34" charset="0"/>
                <a:cs typeface="Arial" pitchFamily="34" charset="0"/>
              </a:rPr>
              <a:t> sea-</a:t>
            </a:r>
            <a:r>
              <a:rPr lang="es-ES" sz="1600" dirty="0" err="1" smtClean="0">
                <a:latin typeface="Arial" pitchFamily="34" charset="0"/>
                <a:cs typeface="Arial" pitchFamily="34" charset="0"/>
              </a:rPr>
              <a:t>production</a:t>
            </a:r>
            <a:r>
              <a:rPr lang="es-ES" sz="1600" dirty="0" smtClean="0">
                <a:latin typeface="Arial" pitchFamily="34" charset="0"/>
                <a:cs typeface="Arial" pitchFamily="34" charset="0"/>
              </a:rPr>
              <a:t>: </a:t>
            </a:r>
            <a:r>
              <a:rPr lang="es-ES" sz="1600" b="1" dirty="0" smtClean="0">
                <a:latin typeface="Arial" pitchFamily="34" charset="0"/>
                <a:cs typeface="Arial" pitchFamily="34" charset="0"/>
              </a:rPr>
              <a:t>25.000  </a:t>
            </a:r>
            <a:r>
              <a:rPr lang="es-ES" sz="1600" b="1" dirty="0" err="1" smtClean="0">
                <a:latin typeface="Arial" pitchFamily="34" charset="0"/>
                <a:cs typeface="Arial" pitchFamily="34" charset="0"/>
              </a:rPr>
              <a:t>direct</a:t>
            </a:r>
            <a:r>
              <a:rPr lang="es-ES" sz="1600" b="1" dirty="0" smtClean="0">
                <a:latin typeface="Arial" pitchFamily="34" charset="0"/>
                <a:cs typeface="Arial" pitchFamily="34" charset="0"/>
              </a:rPr>
              <a:t> </a:t>
            </a:r>
            <a:r>
              <a:rPr lang="es-ES" sz="1600" b="1" dirty="0" err="1" smtClean="0">
                <a:latin typeface="Arial" pitchFamily="34" charset="0"/>
                <a:cs typeface="Arial" pitchFamily="34" charset="0"/>
              </a:rPr>
              <a:t>employments</a:t>
            </a:r>
            <a:endParaRPr lang="es-ES" sz="1600" b="1" dirty="0" smtClean="0">
              <a:latin typeface="Arial" pitchFamily="34" charset="0"/>
              <a:cs typeface="Arial" pitchFamily="34" charset="0"/>
            </a:endParaRPr>
          </a:p>
        </p:txBody>
      </p:sp>
      <p:pic>
        <p:nvPicPr>
          <p:cNvPr id="7" name="Picture 5" descr="C:\Documents and Settings\PC\Escritorio\Mytilus galloprovincialis 1.jpg"/>
          <p:cNvPicPr>
            <a:picLocks noChangeAspect="1" noChangeArrowheads="1"/>
          </p:cNvPicPr>
          <p:nvPr/>
        </p:nvPicPr>
        <p:blipFill>
          <a:blip r:embed="rId3"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8" name="Picture 6" descr="http://www.mardenoruega.es/var/ezflow_site/storage/images/b2c/escuela-del-pescado/gu%C3%ADa-de-especies/rodaballo/96587-6-nor-NO/Rodaballo_large.jpg">
            <a:hlinkClick r:id="rId4"/>
          </p:cNvPr>
          <p:cNvPicPr>
            <a:picLocks noChangeAspect="1" noChangeArrowheads="1"/>
          </p:cNvPicPr>
          <p:nvPr/>
        </p:nvPicPr>
        <p:blipFill>
          <a:blip r:embed="rId5" cstate="print"/>
          <a:srcRect/>
          <a:stretch>
            <a:fillRect/>
          </a:stretch>
        </p:blipFill>
        <p:spPr bwMode="auto">
          <a:xfrm>
            <a:off x="0" y="0"/>
            <a:ext cx="611560" cy="433436"/>
          </a:xfrm>
          <a:prstGeom prst="rect">
            <a:avLst/>
          </a:prstGeom>
          <a:noFill/>
        </p:spPr>
      </p:pic>
      <p:sp>
        <p:nvSpPr>
          <p:cNvPr id="9" name="8 CuadroTexto"/>
          <p:cNvSpPr txBox="1"/>
          <p:nvPr/>
        </p:nvSpPr>
        <p:spPr>
          <a:xfrm>
            <a:off x="2195736" y="231031"/>
            <a:ext cx="4464496"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GALICIAN AQUACULTURE</a:t>
            </a:r>
            <a:endParaRPr lang="es-ES" sz="2400" b="1" dirty="0">
              <a:latin typeface="Arial" pitchFamily="34" charset="0"/>
              <a:cs typeface="Arial" pitchFamily="34" charset="0"/>
            </a:endParaRPr>
          </a:p>
        </p:txBody>
      </p:sp>
      <p:pic>
        <p:nvPicPr>
          <p:cNvPr id="11" name="Picture 2" descr="http://www.edirectivos.com/uploaded_images/0000/0489/489.jpg"/>
          <p:cNvPicPr>
            <a:picLocks noChangeAspect="1" noChangeArrowheads="1"/>
          </p:cNvPicPr>
          <p:nvPr/>
        </p:nvPicPr>
        <p:blipFill>
          <a:blip r:embed="rId6" cstate="print"/>
          <a:srcRect/>
          <a:stretch>
            <a:fillRect/>
          </a:stretch>
        </p:blipFill>
        <p:spPr bwMode="auto">
          <a:xfrm>
            <a:off x="1691680" y="916153"/>
            <a:ext cx="5229771" cy="3427460"/>
          </a:xfrm>
          <a:prstGeom prst="rect">
            <a:avLst/>
          </a:prstGeom>
          <a:noFill/>
          <a:ln w="9525">
            <a:noFill/>
            <a:miter lim="800000"/>
            <a:headEnd/>
            <a:tailEnd/>
          </a:ln>
        </p:spPr>
      </p:pic>
      <p:sp>
        <p:nvSpPr>
          <p:cNvPr id="10" name="9 CuadroTexto"/>
          <p:cNvSpPr txBox="1"/>
          <p:nvPr/>
        </p:nvSpPr>
        <p:spPr>
          <a:xfrm>
            <a:off x="3059832" y="4365104"/>
            <a:ext cx="2808312" cy="276999"/>
          </a:xfrm>
          <a:prstGeom prst="rect">
            <a:avLst/>
          </a:prstGeom>
          <a:noFill/>
        </p:spPr>
        <p:txBody>
          <a:bodyPr wrap="square" rtlCol="0">
            <a:spAutoFit/>
          </a:bodyPr>
          <a:lstStyle/>
          <a:p>
            <a:pPr algn="ctr"/>
            <a:r>
              <a:rPr lang="es-ES" sz="1200" b="1" dirty="0" smtClean="0"/>
              <a:t>RÍA (ESTUARY) OF VIGO</a:t>
            </a:r>
            <a:endParaRPr lang="es-ES" sz="1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685800" y="447675"/>
            <a:ext cx="7772400" cy="838200"/>
          </a:xfrm>
          <a:prstGeom prst="rect">
            <a:avLst/>
          </a:prstGeom>
          <a:noFill/>
          <a:ln>
            <a:miter lim="800000"/>
            <a:headEnd/>
            <a:tailEnd/>
          </a:ln>
        </p:spPr>
        <p:txBody>
          <a:bodyPr/>
          <a:lstStyle/>
          <a:p>
            <a:pPr algn="ctr">
              <a:defRPr/>
            </a:pPr>
            <a:r>
              <a:rPr lang="es-ES" sz="2400" b="1" kern="0" cap="all" dirty="0" err="1">
                <a:effectLst/>
                <a:latin typeface="Arial" pitchFamily="34" charset="0"/>
                <a:ea typeface="+mj-ea"/>
                <a:cs typeface="Arial" pitchFamily="34" charset="0"/>
              </a:rPr>
              <a:t>Main</a:t>
            </a:r>
            <a:r>
              <a:rPr lang="es-ES" sz="2400" b="1" kern="0" cap="all" dirty="0">
                <a:effectLst/>
                <a:latin typeface="Arial" pitchFamily="34" charset="0"/>
                <a:ea typeface="+mj-ea"/>
                <a:cs typeface="Arial" pitchFamily="34" charset="0"/>
              </a:rPr>
              <a:t> </a:t>
            </a:r>
            <a:r>
              <a:rPr lang="es-ES" sz="2400" b="1" kern="0" cap="all" dirty="0" err="1">
                <a:effectLst/>
                <a:latin typeface="Arial" pitchFamily="34" charset="0"/>
                <a:ea typeface="+mj-ea"/>
                <a:cs typeface="Arial" pitchFamily="34" charset="0"/>
              </a:rPr>
              <a:t>Galician</a:t>
            </a:r>
            <a:r>
              <a:rPr lang="es-ES" sz="2400" b="1" kern="0" cap="all" dirty="0">
                <a:effectLst/>
                <a:latin typeface="Arial" pitchFamily="34" charset="0"/>
                <a:ea typeface="+mj-ea"/>
                <a:cs typeface="Arial" pitchFamily="34" charset="0"/>
              </a:rPr>
              <a:t> </a:t>
            </a:r>
            <a:r>
              <a:rPr lang="es-ES" sz="2400" b="1" kern="0" cap="all" dirty="0" err="1">
                <a:effectLst/>
                <a:latin typeface="Arial" pitchFamily="34" charset="0"/>
                <a:ea typeface="+mj-ea"/>
                <a:cs typeface="Arial" pitchFamily="34" charset="0"/>
              </a:rPr>
              <a:t>Aquaculture</a:t>
            </a:r>
            <a:r>
              <a:rPr lang="es-ES" sz="2400" b="1" kern="0" cap="all" dirty="0">
                <a:effectLst/>
                <a:latin typeface="Arial" pitchFamily="34" charset="0"/>
                <a:ea typeface="+mj-ea"/>
                <a:cs typeface="Arial" pitchFamily="34" charset="0"/>
              </a:rPr>
              <a:t> </a:t>
            </a:r>
            <a:r>
              <a:rPr lang="es-ES" sz="2400" b="1" kern="0" cap="all" dirty="0" err="1">
                <a:effectLst/>
                <a:latin typeface="Arial" pitchFamily="34" charset="0"/>
                <a:ea typeface="+mj-ea"/>
                <a:cs typeface="Arial" pitchFamily="34" charset="0"/>
              </a:rPr>
              <a:t>species</a:t>
            </a:r>
            <a:endParaRPr lang="es-ES" sz="2400" b="1" kern="0" cap="all" dirty="0">
              <a:effectLst/>
              <a:latin typeface="Arial" pitchFamily="34" charset="0"/>
              <a:ea typeface="+mj-ea"/>
              <a:cs typeface="Arial" pitchFamily="34" charset="0"/>
            </a:endParaRPr>
          </a:p>
        </p:txBody>
      </p:sp>
      <p:grpSp>
        <p:nvGrpSpPr>
          <p:cNvPr id="2" name="12 Grupo"/>
          <p:cNvGrpSpPr/>
          <p:nvPr/>
        </p:nvGrpSpPr>
        <p:grpSpPr>
          <a:xfrm>
            <a:off x="831991" y="1639889"/>
            <a:ext cx="3451977" cy="4852356"/>
            <a:chOff x="448511" y="1639889"/>
            <a:chExt cx="3451977" cy="4852356"/>
          </a:xfrm>
        </p:grpSpPr>
        <p:pic>
          <p:nvPicPr>
            <p:cNvPr id="8194" name="Picture 2" descr="http://www.gastronomiadegalicia.com/v_portal/inc/imagen.asp?f=mexillon_4033.jpg&amp;w=579&amp;c=apartados"/>
            <p:cNvPicPr>
              <a:picLocks noChangeAspect="1" noChangeArrowheads="1"/>
            </p:cNvPicPr>
            <p:nvPr/>
          </p:nvPicPr>
          <p:blipFill>
            <a:blip r:embed="rId2" cstate="print"/>
            <a:srcRect/>
            <a:stretch>
              <a:fillRect/>
            </a:stretch>
          </p:blipFill>
          <p:spPr bwMode="auto">
            <a:xfrm>
              <a:off x="448511" y="1639889"/>
              <a:ext cx="3451977" cy="4021360"/>
            </a:xfrm>
            <a:prstGeom prst="rect">
              <a:avLst/>
            </a:prstGeom>
            <a:noFill/>
            <a:ln w="9525">
              <a:noFill/>
              <a:miter lim="800000"/>
              <a:headEnd/>
              <a:tailEnd/>
            </a:ln>
          </p:spPr>
        </p:pic>
        <p:sp>
          <p:nvSpPr>
            <p:cNvPr id="7" name="6 CuadroTexto"/>
            <p:cNvSpPr txBox="1"/>
            <p:nvPr/>
          </p:nvSpPr>
          <p:spPr>
            <a:xfrm>
              <a:off x="778966" y="5661248"/>
              <a:ext cx="2928938" cy="830997"/>
            </a:xfrm>
            <a:prstGeom prst="rect">
              <a:avLst/>
            </a:prstGeom>
            <a:noFill/>
          </p:spPr>
          <p:txBody>
            <a:bodyPr>
              <a:spAutoFit/>
            </a:bodyPr>
            <a:lstStyle/>
            <a:p>
              <a:pPr algn="ctr">
                <a:defRPr/>
              </a:pPr>
              <a:r>
                <a:rPr lang="es-ES" sz="1600" dirty="0" err="1"/>
                <a:t>Mediterranean</a:t>
              </a:r>
              <a:r>
                <a:rPr lang="es-ES" sz="1600" dirty="0"/>
                <a:t> </a:t>
              </a:r>
              <a:r>
                <a:rPr lang="es-ES" sz="1600" dirty="0" err="1" smtClean="0"/>
                <a:t>mussel</a:t>
              </a:r>
              <a:endParaRPr lang="es-ES" sz="1600" dirty="0" smtClean="0"/>
            </a:p>
            <a:p>
              <a:pPr algn="ctr">
                <a:defRPr/>
              </a:pPr>
              <a:r>
                <a:rPr lang="es-ES" sz="1600" dirty="0" smtClean="0"/>
                <a:t>( </a:t>
              </a:r>
              <a:r>
                <a:rPr lang="es-ES" sz="1600" i="1" dirty="0" err="1" smtClean="0"/>
                <a:t>Mytilus</a:t>
              </a:r>
              <a:r>
                <a:rPr lang="es-ES" sz="1600" i="1" dirty="0" smtClean="0"/>
                <a:t> </a:t>
              </a:r>
              <a:r>
                <a:rPr lang="es-ES" sz="1600" i="1" dirty="0" err="1" smtClean="0"/>
                <a:t>galloprovincialis</a:t>
              </a:r>
              <a:r>
                <a:rPr lang="es-ES" sz="1600" dirty="0" smtClean="0"/>
                <a:t>)</a:t>
              </a:r>
            </a:p>
            <a:p>
              <a:pPr algn="ctr">
                <a:defRPr/>
              </a:pPr>
              <a:r>
                <a:rPr lang="es-ES" sz="1600" dirty="0" smtClean="0"/>
                <a:t>~250,000 </a:t>
              </a:r>
              <a:r>
                <a:rPr lang="es-ES" sz="1600" dirty="0" err="1" smtClean="0"/>
                <a:t>tonnes</a:t>
              </a:r>
              <a:endParaRPr lang="es-ES" sz="1600" dirty="0"/>
            </a:p>
          </p:txBody>
        </p:sp>
      </p:grpSp>
      <p:pic>
        <p:nvPicPr>
          <p:cNvPr id="9" name="Picture 5" descr="C:\Documents and Settings\PC\Escritorio\Mytilus galloprovincialis 1.jpg"/>
          <p:cNvPicPr>
            <a:picLocks noChangeAspect="1" noChangeArrowheads="1"/>
          </p:cNvPicPr>
          <p:nvPr/>
        </p:nvPicPr>
        <p:blipFill>
          <a:blip r:embed="rId3"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10" name="Picture 6" descr="http://www.mardenoruega.es/var/ezflow_site/storage/images/b2c/escuela-del-pescado/gu%C3%ADa-de-especies/rodaballo/96587-6-nor-NO/Rodaballo_large.jpg">
            <a:hlinkClick r:id="rId4"/>
          </p:cNvPr>
          <p:cNvPicPr>
            <a:picLocks noChangeAspect="1" noChangeArrowheads="1"/>
          </p:cNvPicPr>
          <p:nvPr/>
        </p:nvPicPr>
        <p:blipFill>
          <a:blip r:embed="rId5" cstate="print"/>
          <a:srcRect/>
          <a:stretch>
            <a:fillRect/>
          </a:stretch>
        </p:blipFill>
        <p:spPr bwMode="auto">
          <a:xfrm>
            <a:off x="0" y="0"/>
            <a:ext cx="611560" cy="433436"/>
          </a:xfrm>
          <a:prstGeom prst="rect">
            <a:avLst/>
          </a:prstGeom>
          <a:noFill/>
        </p:spPr>
      </p:pic>
      <p:grpSp>
        <p:nvGrpSpPr>
          <p:cNvPr id="3" name="13 Grupo"/>
          <p:cNvGrpSpPr/>
          <p:nvPr/>
        </p:nvGrpSpPr>
        <p:grpSpPr>
          <a:xfrm>
            <a:off x="4422785" y="1700808"/>
            <a:ext cx="3965639" cy="4824536"/>
            <a:chOff x="4483181" y="1988840"/>
            <a:chExt cx="3965639" cy="4824536"/>
          </a:xfrm>
        </p:grpSpPr>
        <p:pic>
          <p:nvPicPr>
            <p:cNvPr id="8195" name="Picture 4" descr="http://4.bp.blogspot.com/-sj218-iHTMw/TsJL6lhhEeI/AAAAAAAABgc/eWTQ5EtRb54/s1600/rodaballo.jpg"/>
            <p:cNvPicPr>
              <a:picLocks noChangeAspect="1" noChangeArrowheads="1"/>
            </p:cNvPicPr>
            <p:nvPr/>
          </p:nvPicPr>
          <p:blipFill>
            <a:blip r:embed="rId6" cstate="print"/>
            <a:srcRect/>
            <a:stretch>
              <a:fillRect/>
            </a:stretch>
          </p:blipFill>
          <p:spPr bwMode="auto">
            <a:xfrm>
              <a:off x="4483181" y="1988840"/>
              <a:ext cx="3965639" cy="3600400"/>
            </a:xfrm>
            <a:prstGeom prst="rect">
              <a:avLst/>
            </a:prstGeom>
            <a:noFill/>
            <a:ln w="9525">
              <a:noFill/>
              <a:miter lim="800000"/>
              <a:headEnd/>
              <a:tailEnd/>
            </a:ln>
          </p:spPr>
        </p:pic>
        <p:sp>
          <p:nvSpPr>
            <p:cNvPr id="8" name="7 CuadroTexto"/>
            <p:cNvSpPr txBox="1"/>
            <p:nvPr/>
          </p:nvSpPr>
          <p:spPr>
            <a:xfrm>
              <a:off x="4929188" y="5736158"/>
              <a:ext cx="2928937" cy="1077218"/>
            </a:xfrm>
            <a:prstGeom prst="rect">
              <a:avLst/>
            </a:prstGeom>
            <a:noFill/>
          </p:spPr>
          <p:txBody>
            <a:bodyPr>
              <a:spAutoFit/>
            </a:bodyPr>
            <a:lstStyle/>
            <a:p>
              <a:pPr algn="ctr">
                <a:defRPr/>
              </a:pPr>
              <a:r>
                <a:rPr lang="es-ES" sz="1600" dirty="0" err="1" smtClean="0"/>
                <a:t>Turbot</a:t>
              </a:r>
              <a:endParaRPr lang="es-ES" sz="1600" dirty="0" smtClean="0"/>
            </a:p>
            <a:p>
              <a:pPr algn="ctr">
                <a:defRPr/>
              </a:pPr>
              <a:r>
                <a:rPr lang="es-ES" sz="1600" dirty="0" smtClean="0"/>
                <a:t>( </a:t>
              </a:r>
              <a:r>
                <a:rPr lang="es-ES" sz="1600" i="1" dirty="0" err="1" smtClean="0"/>
                <a:t>Scophthalmus</a:t>
              </a:r>
              <a:r>
                <a:rPr lang="es-ES" sz="1600" i="1" dirty="0" smtClean="0"/>
                <a:t> </a:t>
              </a:r>
              <a:r>
                <a:rPr lang="es-ES" sz="1600" i="1" dirty="0" err="1" smtClean="0"/>
                <a:t>maximus</a:t>
              </a:r>
              <a:r>
                <a:rPr lang="es-ES" sz="1600" dirty="0" smtClean="0"/>
                <a:t>)</a:t>
              </a:r>
            </a:p>
            <a:p>
              <a:pPr algn="ctr">
                <a:defRPr/>
              </a:pPr>
              <a:r>
                <a:rPr lang="es-ES" sz="1600" dirty="0" smtClean="0"/>
                <a:t>~10,000 </a:t>
              </a:r>
              <a:r>
                <a:rPr lang="es-ES" sz="1600" dirty="0" err="1" smtClean="0"/>
                <a:t>tonnes</a:t>
              </a:r>
              <a:endParaRPr lang="es-ES" sz="1600" dirty="0" smtClean="0"/>
            </a:p>
            <a:p>
              <a:pPr algn="ctr">
                <a:defRPr/>
              </a:pPr>
              <a:endParaRPr lang="es-ES" sz="1600" dirty="0"/>
            </a:p>
          </p:txBody>
        </p:sp>
        <p:sp>
          <p:nvSpPr>
            <p:cNvPr id="11" name="10 Rectángulo"/>
            <p:cNvSpPr/>
            <p:nvPr/>
          </p:nvSpPr>
          <p:spPr>
            <a:xfrm>
              <a:off x="4788024" y="5373216"/>
              <a:ext cx="3240360"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2" name="11 Rectángulo"/>
          <p:cNvSpPr/>
          <p:nvPr/>
        </p:nvSpPr>
        <p:spPr>
          <a:xfrm>
            <a:off x="395536" y="1340768"/>
            <a:ext cx="4032448" cy="532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Rectángulo"/>
          <p:cNvSpPr/>
          <p:nvPr/>
        </p:nvSpPr>
        <p:spPr>
          <a:xfrm>
            <a:off x="4427984" y="1412776"/>
            <a:ext cx="4032448" cy="53285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0 Grupo"/>
          <p:cNvGrpSpPr/>
          <p:nvPr/>
        </p:nvGrpSpPr>
        <p:grpSpPr>
          <a:xfrm>
            <a:off x="0" y="0"/>
            <a:ext cx="9108504" cy="908720"/>
            <a:chOff x="0" y="0"/>
            <a:chExt cx="9108504" cy="908720"/>
          </a:xfrm>
        </p:grpSpPr>
        <p:sp>
          <p:nvSpPr>
            <p:cNvPr id="3" name="2 CuadroTexto"/>
            <p:cNvSpPr txBox="1"/>
            <p:nvPr/>
          </p:nvSpPr>
          <p:spPr>
            <a:xfrm>
              <a:off x="1691680" y="447055"/>
              <a:ext cx="597666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AQUACULTURE RESEARCH</a:t>
              </a:r>
              <a:endParaRPr lang="es-ES" sz="2400" b="1" dirty="0">
                <a:latin typeface="Arial" pitchFamily="34" charset="0"/>
                <a:cs typeface="Arial" pitchFamily="34" charset="0"/>
              </a:endParaRPr>
            </a:p>
          </p:txBody>
        </p:sp>
        <p:pic>
          <p:nvPicPr>
            <p:cNvPr id="4"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5"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grpSp>
      <p:grpSp>
        <p:nvGrpSpPr>
          <p:cNvPr id="6" name="16 Grupo"/>
          <p:cNvGrpSpPr/>
          <p:nvPr/>
        </p:nvGrpSpPr>
        <p:grpSpPr>
          <a:xfrm>
            <a:off x="360040" y="908720"/>
            <a:ext cx="8316416" cy="5206323"/>
            <a:chOff x="-2196752" y="908720"/>
            <a:chExt cx="8316416" cy="5206323"/>
          </a:xfrm>
        </p:grpSpPr>
        <p:grpSp>
          <p:nvGrpSpPr>
            <p:cNvPr id="7" name="13 Grupo"/>
            <p:cNvGrpSpPr/>
            <p:nvPr/>
          </p:nvGrpSpPr>
          <p:grpSpPr>
            <a:xfrm>
              <a:off x="-2196752" y="908720"/>
              <a:ext cx="8316416" cy="5206323"/>
              <a:chOff x="-2196752" y="908720"/>
              <a:chExt cx="8316416" cy="5206323"/>
            </a:xfrm>
          </p:grpSpPr>
          <p:grpSp>
            <p:nvGrpSpPr>
              <p:cNvPr id="8" name="10 Grupo"/>
              <p:cNvGrpSpPr/>
              <p:nvPr/>
            </p:nvGrpSpPr>
            <p:grpSpPr>
              <a:xfrm>
                <a:off x="-2196752" y="908720"/>
                <a:ext cx="8316416" cy="5206323"/>
                <a:chOff x="-2196752" y="908720"/>
                <a:chExt cx="8316416" cy="5206323"/>
              </a:xfrm>
            </p:grpSpPr>
            <p:pic>
              <p:nvPicPr>
                <p:cNvPr id="87042" name="Picture 2"/>
                <p:cNvPicPr>
                  <a:picLocks noChangeAspect="1" noChangeArrowheads="1"/>
                </p:cNvPicPr>
                <p:nvPr/>
              </p:nvPicPr>
              <p:blipFill>
                <a:blip r:embed="rId5" cstate="print"/>
                <a:srcRect/>
                <a:stretch>
                  <a:fillRect/>
                </a:stretch>
              </p:blipFill>
              <p:spPr bwMode="auto">
                <a:xfrm>
                  <a:off x="-2196752" y="908720"/>
                  <a:ext cx="8316416" cy="5206323"/>
                </a:xfrm>
                <a:prstGeom prst="rect">
                  <a:avLst/>
                </a:prstGeom>
                <a:noFill/>
                <a:ln w="9525">
                  <a:noFill/>
                  <a:miter lim="800000"/>
                  <a:headEnd/>
                  <a:tailEnd/>
                </a:ln>
              </p:spPr>
            </p:pic>
            <p:sp>
              <p:nvSpPr>
                <p:cNvPr id="9" name="8 Rectángulo"/>
                <p:cNvSpPr/>
                <p:nvPr/>
              </p:nvSpPr>
              <p:spPr>
                <a:xfrm>
                  <a:off x="1691680" y="2420888"/>
                  <a:ext cx="1584176"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12 CuadroTexto"/>
              <p:cNvSpPr txBox="1"/>
              <p:nvPr/>
            </p:nvSpPr>
            <p:spPr>
              <a:xfrm>
                <a:off x="-540568" y="1916832"/>
                <a:ext cx="2016224" cy="369332"/>
              </a:xfrm>
              <a:prstGeom prst="rect">
                <a:avLst/>
              </a:prstGeom>
              <a:noFill/>
            </p:spPr>
            <p:txBody>
              <a:bodyPr wrap="square" rtlCol="0">
                <a:spAutoFit/>
              </a:bodyPr>
              <a:lstStyle/>
              <a:p>
                <a:pPr algn="ctr"/>
                <a:r>
                  <a:rPr lang="es-ES" b="1" dirty="0" smtClean="0">
                    <a:solidFill>
                      <a:schemeClr val="tx2"/>
                    </a:solidFill>
                  </a:rPr>
                  <a:t>MEDITERRANEO</a:t>
                </a:r>
                <a:endParaRPr lang="es-ES" b="1" dirty="0">
                  <a:solidFill>
                    <a:schemeClr val="tx2"/>
                  </a:solidFill>
                </a:endParaRPr>
              </a:p>
            </p:txBody>
          </p:sp>
        </p:grpSp>
        <p:sp>
          <p:nvSpPr>
            <p:cNvPr id="15" name="14 Elipse"/>
            <p:cNvSpPr/>
            <p:nvPr/>
          </p:nvSpPr>
          <p:spPr>
            <a:xfrm>
              <a:off x="611560" y="3861048"/>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uadroTexto"/>
            <p:cNvSpPr txBox="1"/>
            <p:nvPr/>
          </p:nvSpPr>
          <p:spPr>
            <a:xfrm>
              <a:off x="-73024" y="4509120"/>
              <a:ext cx="2016224" cy="369332"/>
            </a:xfrm>
            <a:prstGeom prst="rect">
              <a:avLst/>
            </a:prstGeom>
            <a:noFill/>
          </p:spPr>
          <p:txBody>
            <a:bodyPr wrap="square" rtlCol="0">
              <a:spAutoFit/>
            </a:bodyPr>
            <a:lstStyle/>
            <a:p>
              <a:pPr algn="ctr"/>
              <a:r>
                <a:rPr lang="es-ES" b="1" dirty="0" smtClean="0">
                  <a:solidFill>
                    <a:schemeClr val="tx2">
                      <a:lumMod val="75000"/>
                    </a:schemeClr>
                  </a:solidFill>
                </a:rPr>
                <a:t>CANARY ISLANDS</a:t>
              </a:r>
              <a:endParaRPr lang="es-ES" b="1" dirty="0">
                <a:solidFill>
                  <a:schemeClr val="tx2">
                    <a:lumMod val="75000"/>
                  </a:schemeClr>
                </a:solidFill>
              </a:endParaRPr>
            </a:p>
          </p:txBody>
        </p:sp>
      </p:grpSp>
      <p:grpSp>
        <p:nvGrpSpPr>
          <p:cNvPr id="10" name="19 Grupo"/>
          <p:cNvGrpSpPr/>
          <p:nvPr/>
        </p:nvGrpSpPr>
        <p:grpSpPr>
          <a:xfrm>
            <a:off x="1619672" y="1412776"/>
            <a:ext cx="7056784" cy="4608512"/>
            <a:chOff x="1619672" y="1412776"/>
            <a:chExt cx="7056784" cy="4608512"/>
          </a:xfrm>
        </p:grpSpPr>
        <p:sp>
          <p:nvSpPr>
            <p:cNvPr id="18" name="17 Rectángulo"/>
            <p:cNvSpPr/>
            <p:nvPr/>
          </p:nvSpPr>
          <p:spPr>
            <a:xfrm>
              <a:off x="4283968" y="1412776"/>
              <a:ext cx="432048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8 Rectángulo"/>
            <p:cNvSpPr/>
            <p:nvPr/>
          </p:nvSpPr>
          <p:spPr>
            <a:xfrm>
              <a:off x="1619672" y="5085184"/>
              <a:ext cx="7056784"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1819275" y="847725"/>
            <a:ext cx="5505450" cy="5162550"/>
          </a:xfrm>
          <a:prstGeom prst="rect">
            <a:avLst/>
          </a:prstGeom>
          <a:noFill/>
          <a:ln w="9525">
            <a:noFill/>
            <a:miter lim="800000"/>
            <a:headEnd/>
            <a:tailEnd/>
          </a:ln>
        </p:spPr>
      </p:pic>
      <p:grpSp>
        <p:nvGrpSpPr>
          <p:cNvPr id="2" name="2 Grupo"/>
          <p:cNvGrpSpPr/>
          <p:nvPr/>
        </p:nvGrpSpPr>
        <p:grpSpPr>
          <a:xfrm>
            <a:off x="0" y="0"/>
            <a:ext cx="9108504" cy="908720"/>
            <a:chOff x="0" y="0"/>
            <a:chExt cx="9108504" cy="908720"/>
          </a:xfrm>
        </p:grpSpPr>
        <p:sp>
          <p:nvSpPr>
            <p:cNvPr id="4" name="3 CuadroTexto"/>
            <p:cNvSpPr txBox="1"/>
            <p:nvPr/>
          </p:nvSpPr>
          <p:spPr>
            <a:xfrm>
              <a:off x="1691680" y="447055"/>
              <a:ext cx="5976664"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WORLD AQUACULTURE ASSISTANCE</a:t>
              </a:r>
              <a:endParaRPr lang="es-ES" sz="2400" b="1" dirty="0">
                <a:latin typeface="Arial" pitchFamily="34" charset="0"/>
                <a:cs typeface="Arial" pitchFamily="34" charset="0"/>
              </a:endParaRPr>
            </a:p>
          </p:txBody>
        </p:sp>
        <p:pic>
          <p:nvPicPr>
            <p:cNvPr id="5" name="Picture 5" descr="C:\Documents and Settings\PC\Escritorio\Mytilus galloprovincialis 1.jpg"/>
            <p:cNvPicPr>
              <a:picLocks noChangeAspect="1" noChangeArrowheads="1"/>
            </p:cNvPicPr>
            <p:nvPr/>
          </p:nvPicPr>
          <p:blipFill>
            <a:blip r:embed="rId3"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6" name="Picture 6" descr="http://www.mardenoruega.es/var/ezflow_site/storage/images/b2c/escuela-del-pescado/gu%C3%ADa-de-especies/rodaballo/96587-6-nor-NO/Rodaballo_large.jpg">
              <a:hlinkClick r:id="rId4"/>
            </p:cNvPr>
            <p:cNvPicPr>
              <a:picLocks noChangeAspect="1" noChangeArrowheads="1"/>
            </p:cNvPicPr>
            <p:nvPr/>
          </p:nvPicPr>
          <p:blipFill>
            <a:blip r:embed="rId5" cstate="print"/>
            <a:srcRect/>
            <a:stretch>
              <a:fillRect/>
            </a:stretch>
          </p:blipFill>
          <p:spPr bwMode="auto">
            <a:xfrm>
              <a:off x="0" y="0"/>
              <a:ext cx="611560" cy="433436"/>
            </a:xfrm>
            <a:prstGeom prst="rect">
              <a:avLst/>
            </a:prstGeom>
            <a:noFill/>
          </p:spPr>
        </p:pic>
      </p:grpSp>
      <p:sp>
        <p:nvSpPr>
          <p:cNvPr id="7" name="6 Elipse"/>
          <p:cNvSpPr/>
          <p:nvPr/>
        </p:nvSpPr>
        <p:spPr>
          <a:xfrm>
            <a:off x="3059832" y="3140968"/>
            <a:ext cx="792088"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lipse"/>
          <p:cNvSpPr/>
          <p:nvPr/>
        </p:nvSpPr>
        <p:spPr>
          <a:xfrm>
            <a:off x="4067944" y="3068960"/>
            <a:ext cx="792088"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p:cNvSpPr/>
          <p:nvPr/>
        </p:nvSpPr>
        <p:spPr>
          <a:xfrm>
            <a:off x="2123728" y="5246452"/>
            <a:ext cx="864096" cy="2880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buSzPct val="137000"/>
              <a:buFont typeface="Arial" pitchFamily="34" charset="0"/>
              <a:buChar char="•"/>
            </a:pPr>
            <a:r>
              <a:rPr lang="es-ES" sz="600" b="1" dirty="0" smtClean="0">
                <a:solidFill>
                  <a:schemeClr val="tx2">
                    <a:lumMod val="75000"/>
                  </a:schemeClr>
                </a:solidFill>
              </a:rPr>
              <a:t>Project in </a:t>
            </a:r>
            <a:r>
              <a:rPr lang="es-ES" sz="600" b="1" dirty="0" err="1" smtClean="0">
                <a:solidFill>
                  <a:schemeClr val="tx2">
                    <a:lumMod val="75000"/>
                  </a:schemeClr>
                </a:solidFill>
              </a:rPr>
              <a:t>one</a:t>
            </a:r>
            <a:r>
              <a:rPr lang="es-ES" sz="600" b="1" dirty="0" smtClean="0">
                <a:solidFill>
                  <a:schemeClr val="tx2">
                    <a:lumMod val="75000"/>
                  </a:schemeClr>
                </a:solidFill>
              </a:rPr>
              <a:t> country</a:t>
            </a:r>
            <a:endParaRPr lang="es-ES" sz="600" b="1" dirty="0">
              <a:solidFill>
                <a:schemeClr val="tx2">
                  <a:lumMod val="75000"/>
                </a:schemeClr>
              </a:solidFill>
            </a:endParaRPr>
          </a:p>
        </p:txBody>
      </p:sp>
      <p:sp>
        <p:nvSpPr>
          <p:cNvPr id="10" name="9 Conector"/>
          <p:cNvSpPr/>
          <p:nvPr/>
        </p:nvSpPr>
        <p:spPr>
          <a:xfrm>
            <a:off x="2222025" y="5373216"/>
            <a:ext cx="45719" cy="45719"/>
          </a:xfrm>
          <a:prstGeom prst="flowChartConnector">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3203848" y="5246452"/>
            <a:ext cx="1008112" cy="2880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buSzPct val="137000"/>
              <a:buFont typeface="Arial" pitchFamily="34" charset="0"/>
              <a:buChar char="•"/>
            </a:pPr>
            <a:r>
              <a:rPr lang="es-ES" sz="600" b="1" dirty="0" smtClean="0">
                <a:solidFill>
                  <a:schemeClr val="tx2">
                    <a:lumMod val="75000"/>
                  </a:schemeClr>
                </a:solidFill>
              </a:rPr>
              <a:t>Project </a:t>
            </a:r>
            <a:r>
              <a:rPr lang="es-ES" sz="600" b="1" dirty="0" err="1" smtClean="0">
                <a:solidFill>
                  <a:schemeClr val="tx2">
                    <a:lumMod val="75000"/>
                  </a:schemeClr>
                </a:solidFill>
              </a:rPr>
              <a:t>with</a:t>
            </a:r>
            <a:r>
              <a:rPr lang="es-ES" sz="600" b="1" dirty="0" smtClean="0">
                <a:solidFill>
                  <a:schemeClr val="tx2">
                    <a:lumMod val="75000"/>
                  </a:schemeClr>
                </a:solidFill>
              </a:rPr>
              <a:t> more </a:t>
            </a:r>
            <a:r>
              <a:rPr lang="es-ES" sz="600" b="1" dirty="0" err="1" smtClean="0">
                <a:solidFill>
                  <a:schemeClr val="tx2">
                    <a:lumMod val="75000"/>
                  </a:schemeClr>
                </a:solidFill>
              </a:rPr>
              <a:t>than</a:t>
            </a:r>
            <a:r>
              <a:rPr lang="es-ES" sz="600" b="1" dirty="0" smtClean="0">
                <a:solidFill>
                  <a:schemeClr val="tx2">
                    <a:lumMod val="75000"/>
                  </a:schemeClr>
                </a:solidFill>
              </a:rPr>
              <a:t> </a:t>
            </a:r>
            <a:r>
              <a:rPr lang="es-ES" sz="600" b="1" dirty="0" err="1" smtClean="0">
                <a:solidFill>
                  <a:schemeClr val="tx2">
                    <a:lumMod val="75000"/>
                  </a:schemeClr>
                </a:solidFill>
              </a:rPr>
              <a:t>one</a:t>
            </a:r>
            <a:r>
              <a:rPr lang="es-ES" sz="600" b="1" dirty="0" smtClean="0">
                <a:solidFill>
                  <a:schemeClr val="tx2">
                    <a:lumMod val="75000"/>
                  </a:schemeClr>
                </a:solidFill>
              </a:rPr>
              <a:t> country</a:t>
            </a:r>
            <a:endParaRPr lang="es-ES" sz="600" b="1" dirty="0">
              <a:solidFill>
                <a:schemeClr val="tx2">
                  <a:lumMod val="75000"/>
                </a:schemeClr>
              </a:solidFill>
            </a:endParaRPr>
          </a:p>
        </p:txBody>
      </p:sp>
      <p:sp>
        <p:nvSpPr>
          <p:cNvPr id="14" name="13 Rectángulo"/>
          <p:cNvSpPr/>
          <p:nvPr/>
        </p:nvSpPr>
        <p:spPr>
          <a:xfrm>
            <a:off x="4402106" y="5249452"/>
            <a:ext cx="1008112" cy="28803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chemeClr val="bg2"/>
              </a:buClr>
              <a:buSzPct val="137000"/>
              <a:buFont typeface="Arial" pitchFamily="34" charset="0"/>
              <a:buChar char="•"/>
            </a:pPr>
            <a:r>
              <a:rPr lang="es-ES" sz="600" b="1" dirty="0" smtClean="0">
                <a:solidFill>
                  <a:schemeClr val="tx2">
                    <a:lumMod val="75000"/>
                  </a:schemeClr>
                </a:solidFill>
              </a:rPr>
              <a:t>Project in </a:t>
            </a:r>
            <a:r>
              <a:rPr lang="es-ES" sz="600" b="1" dirty="0" err="1" smtClean="0">
                <a:solidFill>
                  <a:schemeClr val="tx2">
                    <a:lumMod val="75000"/>
                  </a:schemeClr>
                </a:solidFill>
              </a:rPr>
              <a:t>several</a:t>
            </a:r>
            <a:r>
              <a:rPr lang="es-ES" sz="600" b="1" dirty="0" smtClean="0">
                <a:solidFill>
                  <a:schemeClr val="tx2">
                    <a:lumMod val="75000"/>
                  </a:schemeClr>
                </a:solidFill>
              </a:rPr>
              <a:t> </a:t>
            </a:r>
            <a:r>
              <a:rPr lang="es-ES" sz="600" b="1" dirty="0" err="1" smtClean="0">
                <a:solidFill>
                  <a:schemeClr val="tx2">
                    <a:lumMod val="75000"/>
                  </a:schemeClr>
                </a:solidFill>
              </a:rPr>
              <a:t>countries</a:t>
            </a:r>
            <a:endParaRPr lang="es-ES" sz="600" b="1" dirty="0">
              <a:solidFill>
                <a:schemeClr val="tx2">
                  <a:lumMod val="75000"/>
                </a:schemeClr>
              </a:solidFill>
            </a:endParaRPr>
          </a:p>
        </p:txBody>
      </p:sp>
      <p:sp>
        <p:nvSpPr>
          <p:cNvPr id="15" name="14 Conector"/>
          <p:cNvSpPr/>
          <p:nvPr/>
        </p:nvSpPr>
        <p:spPr>
          <a:xfrm>
            <a:off x="4526281" y="5381842"/>
            <a:ext cx="45719" cy="45719"/>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Conector"/>
          <p:cNvSpPr/>
          <p:nvPr/>
        </p:nvSpPr>
        <p:spPr>
          <a:xfrm>
            <a:off x="3267641" y="5373216"/>
            <a:ext cx="45719" cy="45719"/>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mediad.publicbroadcasting.net/p/wunc/files/201312/streaming-audio.jpg">
            <a:hlinkClick r:id="rId2"/>
          </p:cNvPr>
          <p:cNvPicPr>
            <a:picLocks noChangeAspect="1" noChangeArrowheads="1"/>
          </p:cNvPicPr>
          <p:nvPr/>
        </p:nvPicPr>
        <p:blipFill>
          <a:blip r:embed="rId3" cstate="print"/>
          <a:srcRect/>
          <a:stretch>
            <a:fillRect/>
          </a:stretch>
        </p:blipFill>
        <p:spPr bwMode="auto">
          <a:xfrm>
            <a:off x="2555776" y="1196752"/>
            <a:ext cx="4076700" cy="4095750"/>
          </a:xfrm>
          <a:prstGeom prst="rect">
            <a:avLst/>
          </a:prstGeom>
          <a:noFill/>
        </p:spPr>
      </p:pic>
      <p:sp>
        <p:nvSpPr>
          <p:cNvPr id="5" name="4 CuadroTexto"/>
          <p:cNvSpPr txBox="1"/>
          <p:nvPr/>
        </p:nvSpPr>
        <p:spPr>
          <a:xfrm>
            <a:off x="2483768" y="332656"/>
            <a:ext cx="4680520"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BROADCASTING OF OPENING CEREMONY</a:t>
            </a:r>
            <a:endParaRPr lang="es-ES" sz="2400" b="1" dirty="0">
              <a:latin typeface="Arial" pitchFamily="34" charset="0"/>
              <a:cs typeface="Arial" pitchFamily="34" charset="0"/>
            </a:endParaRPr>
          </a:p>
        </p:txBody>
      </p:sp>
      <p:sp>
        <p:nvSpPr>
          <p:cNvPr id="6" name="5 Rectángulo"/>
          <p:cNvSpPr/>
          <p:nvPr/>
        </p:nvSpPr>
        <p:spPr>
          <a:xfrm>
            <a:off x="3203848" y="5517232"/>
            <a:ext cx="2971070" cy="369332"/>
          </a:xfrm>
          <a:prstGeom prst="rect">
            <a:avLst/>
          </a:prstGeom>
        </p:spPr>
        <p:txBody>
          <a:bodyPr wrap="none">
            <a:spAutoFit/>
          </a:bodyPr>
          <a:lstStyle/>
          <a:p>
            <a:r>
              <a:rPr lang="es-ES" dirty="0" smtClean="0"/>
              <a:t>http://tv.usc.es/directo2.html</a:t>
            </a:r>
            <a:endParaRPr lang="es-ES" dirty="0"/>
          </a:p>
        </p:txBody>
      </p:sp>
      <p:grpSp>
        <p:nvGrpSpPr>
          <p:cNvPr id="2" name="6 Grupo"/>
          <p:cNvGrpSpPr/>
          <p:nvPr/>
        </p:nvGrpSpPr>
        <p:grpSpPr>
          <a:xfrm>
            <a:off x="991" y="-1"/>
            <a:ext cx="9143009" cy="620689"/>
            <a:chOff x="991" y="-1"/>
            <a:chExt cx="9143009" cy="620689"/>
          </a:xfrm>
        </p:grpSpPr>
        <p:pic>
          <p:nvPicPr>
            <p:cNvPr id="8"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9"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o"/>
          <p:cNvGrpSpPr/>
          <p:nvPr/>
        </p:nvGrpSpPr>
        <p:grpSpPr>
          <a:xfrm>
            <a:off x="179512" y="1764323"/>
            <a:ext cx="4824536" cy="4040941"/>
            <a:chOff x="179512" y="1764323"/>
            <a:chExt cx="4824536" cy="4040941"/>
          </a:xfrm>
        </p:grpSpPr>
        <p:pic>
          <p:nvPicPr>
            <p:cNvPr id="4" name="Picture 11"/>
            <p:cNvPicPr>
              <a:picLocks noChangeAspect="1" noChangeArrowheads="1"/>
            </p:cNvPicPr>
            <p:nvPr/>
          </p:nvPicPr>
          <p:blipFill>
            <a:blip r:embed="rId2" cstate="print"/>
            <a:srcRect/>
            <a:stretch>
              <a:fillRect/>
            </a:stretch>
          </p:blipFill>
          <p:spPr bwMode="auto">
            <a:xfrm>
              <a:off x="179512" y="1764323"/>
              <a:ext cx="4824536" cy="4040941"/>
            </a:xfrm>
            <a:prstGeom prst="rect">
              <a:avLst/>
            </a:prstGeom>
            <a:noFill/>
            <a:ln w="9525">
              <a:noFill/>
              <a:miter lim="800000"/>
              <a:headEnd/>
              <a:tailEnd/>
            </a:ln>
          </p:spPr>
        </p:pic>
        <p:pic>
          <p:nvPicPr>
            <p:cNvPr id="5" name="Picture 12" descr="lstolt"/>
            <p:cNvPicPr>
              <a:picLocks noChangeAspect="1" noChangeArrowheads="1"/>
            </p:cNvPicPr>
            <p:nvPr/>
          </p:nvPicPr>
          <p:blipFill>
            <a:blip r:embed="rId3" cstate="print"/>
            <a:srcRect/>
            <a:stretch>
              <a:fillRect/>
            </a:stretch>
          </p:blipFill>
          <p:spPr bwMode="auto">
            <a:xfrm>
              <a:off x="2123728" y="1844824"/>
              <a:ext cx="888452" cy="138708"/>
            </a:xfrm>
            <a:prstGeom prst="rect">
              <a:avLst/>
            </a:prstGeom>
            <a:noFill/>
            <a:ln w="9525">
              <a:noFill/>
              <a:miter lim="800000"/>
              <a:headEnd/>
              <a:tailEnd/>
            </a:ln>
          </p:spPr>
        </p:pic>
      </p:grpSp>
      <p:sp>
        <p:nvSpPr>
          <p:cNvPr id="9" name="8 CuadroTexto"/>
          <p:cNvSpPr txBox="1"/>
          <p:nvPr/>
        </p:nvSpPr>
        <p:spPr>
          <a:xfrm>
            <a:off x="1763688" y="188640"/>
            <a:ext cx="5760640"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FIRST BREEDING PROGRAMS: THE TURBOT</a:t>
            </a:r>
            <a:endParaRPr lang="es-ES" sz="2400" b="1" dirty="0">
              <a:latin typeface="Arial" pitchFamily="34" charset="0"/>
              <a:cs typeface="Arial" pitchFamily="34" charset="0"/>
            </a:endParaRPr>
          </a:p>
        </p:txBody>
      </p:sp>
      <p:pic>
        <p:nvPicPr>
          <p:cNvPr id="10"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11"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0" y="0"/>
            <a:ext cx="611560" cy="433436"/>
          </a:xfrm>
          <a:prstGeom prst="rect">
            <a:avLst/>
          </a:prstGeom>
          <a:noFill/>
        </p:spPr>
      </p:pic>
      <p:grpSp>
        <p:nvGrpSpPr>
          <p:cNvPr id="3" name="13 Grupo"/>
          <p:cNvGrpSpPr/>
          <p:nvPr/>
        </p:nvGrpSpPr>
        <p:grpSpPr>
          <a:xfrm>
            <a:off x="2123728" y="1772816"/>
            <a:ext cx="6704360" cy="4865186"/>
            <a:chOff x="2123728" y="1772816"/>
            <a:chExt cx="6704360" cy="4865186"/>
          </a:xfrm>
        </p:grpSpPr>
        <p:pic>
          <p:nvPicPr>
            <p:cNvPr id="7" name="Picture 3"/>
            <p:cNvPicPr>
              <a:picLocks noChangeAspect="1" noChangeArrowheads="1"/>
            </p:cNvPicPr>
            <p:nvPr/>
          </p:nvPicPr>
          <p:blipFill>
            <a:blip r:embed="rId7" cstate="print"/>
            <a:srcRect l="12596" t="27499" r="27180" b="24013"/>
            <a:stretch>
              <a:fillRect/>
            </a:stretch>
          </p:blipFill>
          <p:spPr>
            <a:xfrm>
              <a:off x="5073834" y="3861048"/>
              <a:ext cx="3754254" cy="1944440"/>
            </a:xfrm>
            <a:prstGeom prst="rect">
              <a:avLst/>
            </a:prstGeom>
            <a:noFill/>
            <a:ln w="12700">
              <a:solidFill>
                <a:schemeClr val="accent2"/>
              </a:solidFill>
            </a:ln>
          </p:spPr>
        </p:pic>
        <p:grpSp>
          <p:nvGrpSpPr>
            <p:cNvPr id="8" name="12 Grupo"/>
            <p:cNvGrpSpPr/>
            <p:nvPr/>
          </p:nvGrpSpPr>
          <p:grpSpPr>
            <a:xfrm>
              <a:off x="2123728" y="1772816"/>
              <a:ext cx="6696744" cy="4865186"/>
              <a:chOff x="2123728" y="1772816"/>
              <a:chExt cx="6696744" cy="4865186"/>
            </a:xfrm>
          </p:grpSpPr>
          <p:pic>
            <p:nvPicPr>
              <p:cNvPr id="6" name="Picture 3"/>
              <p:cNvPicPr>
                <a:picLocks noChangeAspect="1" noChangeArrowheads="1"/>
              </p:cNvPicPr>
              <p:nvPr/>
            </p:nvPicPr>
            <p:blipFill>
              <a:blip r:embed="rId8" cstate="print"/>
              <a:srcRect/>
              <a:stretch>
                <a:fillRect/>
              </a:stretch>
            </p:blipFill>
            <p:spPr bwMode="auto">
              <a:xfrm>
                <a:off x="5076056" y="1772816"/>
                <a:ext cx="3744416" cy="2030041"/>
              </a:xfrm>
              <a:prstGeom prst="rect">
                <a:avLst/>
              </a:prstGeom>
              <a:solidFill>
                <a:srgbClr val="FF7C80"/>
              </a:solidFill>
              <a:ln w="28575">
                <a:solidFill>
                  <a:schemeClr val="accent2"/>
                </a:solidFill>
                <a:miter lim="800000"/>
                <a:headEnd/>
                <a:tailEnd/>
              </a:ln>
            </p:spPr>
          </p:pic>
          <p:sp>
            <p:nvSpPr>
              <p:cNvPr id="12" name="11 CuadroTexto"/>
              <p:cNvSpPr txBox="1"/>
              <p:nvPr/>
            </p:nvSpPr>
            <p:spPr>
              <a:xfrm>
                <a:off x="2123728" y="5991671"/>
                <a:ext cx="5328592" cy="646331"/>
              </a:xfrm>
              <a:prstGeom prst="rect">
                <a:avLst/>
              </a:prstGeom>
              <a:noFill/>
              <a:ln>
                <a:solidFill>
                  <a:srgbClr val="C00000"/>
                </a:solidFill>
              </a:ln>
            </p:spPr>
            <p:txBody>
              <a:bodyPr wrap="square" rtlCol="0">
                <a:spAutoFit/>
              </a:bodyPr>
              <a:lstStyle/>
              <a:p>
                <a:pPr algn="ctr"/>
                <a:r>
                  <a:rPr lang="es-ES" sz="1200" dirty="0" smtClean="0">
                    <a:latin typeface="Arial" pitchFamily="34" charset="0"/>
                    <a:cs typeface="Arial" pitchFamily="34" charset="0"/>
                  </a:rPr>
                  <a:t>In 1995 </a:t>
                </a:r>
                <a:r>
                  <a:rPr lang="es-ES" sz="1200" dirty="0" err="1" smtClean="0">
                    <a:latin typeface="Arial" pitchFamily="34" charset="0"/>
                    <a:cs typeface="Arial" pitchFamily="34" charset="0"/>
                  </a:rPr>
                  <a:t>the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first</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microsatellite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tool</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used</a:t>
                </a:r>
                <a:r>
                  <a:rPr lang="es-ES" sz="1200" dirty="0" smtClean="0">
                    <a:latin typeface="Arial" pitchFamily="34" charset="0"/>
                    <a:cs typeface="Arial" pitchFamily="34" charset="0"/>
                  </a:rPr>
                  <a:t> in </a:t>
                </a:r>
                <a:r>
                  <a:rPr lang="es-ES" sz="1200" dirty="0" err="1" smtClean="0">
                    <a:latin typeface="Arial" pitchFamily="34" charset="0"/>
                    <a:cs typeface="Arial" pitchFamily="34" charset="0"/>
                  </a:rPr>
                  <a:t>the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Spanish</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Aquaculture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were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developed</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to</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support</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broodstock</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organization</a:t>
                </a:r>
                <a:r>
                  <a:rPr lang="es-ES" sz="1200" dirty="0" smtClean="0">
                    <a:latin typeface="Arial" pitchFamily="34" charset="0"/>
                    <a:cs typeface="Arial" pitchFamily="34" charset="0"/>
                  </a:rPr>
                  <a:t> and </a:t>
                </a:r>
                <a:r>
                  <a:rPr lang="es-ES" sz="1200" dirty="0" err="1" smtClean="0">
                    <a:latin typeface="Arial" pitchFamily="34" charset="0"/>
                    <a:cs typeface="Arial" pitchFamily="34" charset="0"/>
                  </a:rPr>
                  <a:t>genealogical</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tracing</a:t>
                </a:r>
                <a:r>
                  <a:rPr lang="es-ES" sz="1200" dirty="0" smtClean="0">
                    <a:latin typeface="Arial" pitchFamily="34" charset="0"/>
                    <a:cs typeface="Arial" pitchFamily="34" charset="0"/>
                  </a:rPr>
                  <a:t> in a </a:t>
                </a:r>
                <a:r>
                  <a:rPr lang="es-ES" sz="1200" dirty="0" err="1" smtClean="0">
                    <a:latin typeface="Arial" pitchFamily="34" charset="0"/>
                    <a:cs typeface="Arial" pitchFamily="34" charset="0"/>
                  </a:rPr>
                  <a:t>family</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breeding</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program</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starting</a:t>
                </a:r>
                <a:r>
                  <a:rPr lang="es-ES" sz="1200" dirty="0" smtClean="0">
                    <a:latin typeface="Arial" pitchFamily="34" charset="0"/>
                    <a:cs typeface="Arial" pitchFamily="34" charset="0"/>
                  </a:rPr>
                  <a:t> in 1991 in </a:t>
                </a:r>
                <a:r>
                  <a:rPr lang="es-ES" sz="1200" dirty="0" err="1" smtClean="0">
                    <a:latin typeface="Arial" pitchFamily="34" charset="0"/>
                    <a:cs typeface="Arial" pitchFamily="34" charset="0"/>
                  </a:rPr>
                  <a:t>Stolt</a:t>
                </a:r>
                <a:r>
                  <a:rPr lang="es-ES" sz="1200" dirty="0" smtClean="0">
                    <a:latin typeface="Arial" pitchFamily="34" charset="0"/>
                    <a:cs typeface="Arial" pitchFamily="34" charset="0"/>
                  </a:rPr>
                  <a:t> Sea </a:t>
                </a:r>
                <a:r>
                  <a:rPr lang="es-ES" sz="1200" dirty="0" err="1" smtClean="0">
                    <a:latin typeface="Arial" pitchFamily="34" charset="0"/>
                    <a:cs typeface="Arial" pitchFamily="34" charset="0"/>
                  </a:rPr>
                  <a:t>Farm</a:t>
                </a:r>
                <a:r>
                  <a:rPr lang="es-ES" sz="1200" dirty="0" smtClean="0">
                    <a:latin typeface="Arial" pitchFamily="34" charset="0"/>
                    <a:cs typeface="Arial" pitchFamily="34" charset="0"/>
                  </a:rPr>
                  <a:t> SA</a:t>
                </a:r>
                <a:endParaRPr lang="es-ES" sz="1200" dirty="0">
                  <a:latin typeface="Arial" pitchFamily="34" charset="0"/>
                  <a:cs typeface="Arial"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8 Grupo"/>
          <p:cNvGrpSpPr/>
          <p:nvPr/>
        </p:nvGrpSpPr>
        <p:grpSpPr>
          <a:xfrm>
            <a:off x="251520" y="1464532"/>
            <a:ext cx="3528393" cy="3433014"/>
            <a:chOff x="539552" y="1916832"/>
            <a:chExt cx="4032448" cy="4297110"/>
          </a:xfrm>
        </p:grpSpPr>
        <p:grpSp>
          <p:nvGrpSpPr>
            <p:cNvPr id="3" name="4 Grupo"/>
            <p:cNvGrpSpPr/>
            <p:nvPr/>
          </p:nvGrpSpPr>
          <p:grpSpPr>
            <a:xfrm>
              <a:off x="539552" y="1916832"/>
              <a:ext cx="4032448" cy="2016224"/>
              <a:chOff x="1187624" y="1000125"/>
              <a:chExt cx="6760989" cy="3887788"/>
            </a:xfrm>
          </p:grpSpPr>
          <p:pic>
            <p:nvPicPr>
              <p:cNvPr id="21506" name="Picture 49" descr="mougas1062730"/>
              <p:cNvPicPr>
                <a:picLocks noChangeAspect="1" noChangeArrowheads="1"/>
              </p:cNvPicPr>
              <p:nvPr/>
            </p:nvPicPr>
            <p:blipFill>
              <a:blip r:embed="rId3" cstate="print"/>
              <a:srcRect t="7349" b="20663"/>
              <a:stretch>
                <a:fillRect/>
              </a:stretch>
            </p:blipFill>
            <p:spPr bwMode="auto">
              <a:xfrm>
                <a:off x="1195388" y="1000125"/>
                <a:ext cx="6753225" cy="3887788"/>
              </a:xfrm>
              <a:prstGeom prst="rect">
                <a:avLst/>
              </a:prstGeom>
              <a:noFill/>
              <a:ln w="9525">
                <a:noFill/>
                <a:miter lim="800000"/>
                <a:headEnd/>
                <a:tailEnd/>
              </a:ln>
            </p:spPr>
          </p:pic>
          <p:sp>
            <p:nvSpPr>
              <p:cNvPr id="21507" name="Text Box 50"/>
              <p:cNvSpPr txBox="1">
                <a:spLocks noChangeArrowheads="1"/>
              </p:cNvSpPr>
              <p:nvPr/>
            </p:nvSpPr>
            <p:spPr bwMode="auto">
              <a:xfrm>
                <a:off x="1187624" y="1052736"/>
                <a:ext cx="2016002" cy="973059"/>
              </a:xfrm>
              <a:prstGeom prst="rect">
                <a:avLst/>
              </a:prstGeom>
              <a:noFill/>
              <a:ln w="9525">
                <a:noFill/>
                <a:miter lim="800000"/>
                <a:headEnd/>
                <a:tailEnd/>
              </a:ln>
            </p:spPr>
            <p:txBody>
              <a:bodyPr wrap="square">
                <a:spAutoFit/>
              </a:bodyPr>
              <a:lstStyle/>
              <a:p>
                <a:pPr algn="ctr">
                  <a:spcBef>
                    <a:spcPct val="50000"/>
                  </a:spcBef>
                </a:pPr>
                <a:r>
                  <a:rPr lang="es-ES" sz="900" dirty="0">
                    <a:solidFill>
                      <a:srgbClr val="FFC000"/>
                    </a:solidFill>
                    <a:latin typeface="Arial Black" pitchFamily="34" charset="0"/>
                  </a:rPr>
                  <a:t>INSUIÑA </a:t>
                </a:r>
                <a:r>
                  <a:rPr lang="es-ES" sz="900" dirty="0" smtClean="0">
                    <a:solidFill>
                      <a:srgbClr val="FFC000"/>
                    </a:solidFill>
                    <a:latin typeface="Arial Black" pitchFamily="34" charset="0"/>
                  </a:rPr>
                  <a:t>S.A.</a:t>
                </a:r>
                <a:endParaRPr lang="es-ES" sz="900" dirty="0">
                  <a:solidFill>
                    <a:srgbClr val="FFC000"/>
                  </a:solidFill>
                  <a:latin typeface="Arial Black" pitchFamily="34" charset="0"/>
                </a:endParaRPr>
              </a:p>
            </p:txBody>
          </p:sp>
        </p:grpSp>
        <p:pic>
          <p:nvPicPr>
            <p:cNvPr id="6" name="4 Marcador de contenido" descr="DSCN3156.JPG"/>
            <p:cNvPicPr>
              <a:picLocks noChangeAspect="1"/>
            </p:cNvPicPr>
            <p:nvPr/>
          </p:nvPicPr>
          <p:blipFill>
            <a:blip r:embed="rId4" cstate="print"/>
            <a:stretch>
              <a:fillRect/>
            </a:stretch>
          </p:blipFill>
          <p:spPr>
            <a:xfrm>
              <a:off x="583861" y="4149079"/>
              <a:ext cx="1852900" cy="2064863"/>
            </a:xfrm>
            <a:prstGeom prst="rect">
              <a:avLst/>
            </a:prstGeom>
          </p:spPr>
          <p:style>
            <a:lnRef idx="0">
              <a:schemeClr val="dk1"/>
            </a:lnRef>
            <a:fillRef idx="3">
              <a:schemeClr val="dk1"/>
            </a:fillRef>
            <a:effectRef idx="3">
              <a:schemeClr val="dk1"/>
            </a:effectRef>
            <a:fontRef idx="minor">
              <a:schemeClr val="lt1"/>
            </a:fontRef>
          </p:style>
        </p:pic>
        <p:pic>
          <p:nvPicPr>
            <p:cNvPr id="7" name="5 Marcador de contenido" descr="DSCN3157.JPG"/>
            <p:cNvPicPr>
              <a:picLocks noChangeAspect="1"/>
            </p:cNvPicPr>
            <p:nvPr/>
          </p:nvPicPr>
          <p:blipFill>
            <a:blip r:embed="rId5" cstate="print"/>
            <a:stretch>
              <a:fillRect/>
            </a:stretch>
          </p:blipFill>
          <p:spPr>
            <a:xfrm>
              <a:off x="2704597" y="4149079"/>
              <a:ext cx="1852900" cy="2064863"/>
            </a:xfrm>
            <a:prstGeom prst="rect">
              <a:avLst/>
            </a:prstGeom>
          </p:spPr>
          <p:style>
            <a:lnRef idx="0">
              <a:schemeClr val="dk1"/>
            </a:lnRef>
            <a:fillRef idx="3">
              <a:schemeClr val="dk1"/>
            </a:fillRef>
            <a:effectRef idx="3">
              <a:schemeClr val="dk1"/>
            </a:effectRef>
            <a:fontRef idx="minor">
              <a:schemeClr val="lt1"/>
            </a:fontRef>
          </p:style>
        </p:pic>
      </p:grpSp>
      <p:graphicFrame>
        <p:nvGraphicFramePr>
          <p:cNvPr id="108547" name="Object 3"/>
          <p:cNvGraphicFramePr>
            <a:graphicFrameLocks noChangeAspect="1"/>
          </p:cNvGraphicFramePr>
          <p:nvPr/>
        </p:nvGraphicFramePr>
        <p:xfrm>
          <a:off x="3995935" y="1412776"/>
          <a:ext cx="4706255" cy="3520182"/>
        </p:xfrm>
        <a:graphic>
          <a:graphicData uri="http://schemas.openxmlformats.org/presentationml/2006/ole">
            <mc:AlternateContent xmlns:mc="http://schemas.openxmlformats.org/markup-compatibility/2006">
              <mc:Choice xmlns:v="urn:schemas-microsoft-com:vml" Requires="v">
                <p:oleObj spid="_x0000_s28676" name="Gráfico" r:id="rId6" imgW="11795760" imgH="7947660" progId="Excel.Sheet.8">
                  <p:embed/>
                </p:oleObj>
              </mc:Choice>
              <mc:Fallback>
                <p:oleObj name="Gráfico" r:id="rId6" imgW="11795760" imgH="7947660" progId="Excel.Sheet.8">
                  <p:embed/>
                  <p:pic>
                    <p:nvPicPr>
                      <p:cNvPr id="0" name="Object 3"/>
                      <p:cNvPicPr>
                        <a:picLocks noChangeAspect="1" noChangeArrowheads="1"/>
                      </p:cNvPicPr>
                      <p:nvPr/>
                    </p:nvPicPr>
                    <p:blipFill>
                      <a:blip r:embed="rId7">
                        <a:lum bright="20000" contrast="-36000"/>
                        <a:extLst>
                          <a:ext uri="{28A0092B-C50C-407E-A947-70E740481C1C}">
                            <a14:useLocalDpi xmlns:a14="http://schemas.microsoft.com/office/drawing/2010/main" val="0"/>
                          </a:ext>
                        </a:extLst>
                      </a:blip>
                      <a:srcRect/>
                      <a:stretch>
                        <a:fillRect/>
                      </a:stretch>
                    </p:blipFill>
                    <p:spPr bwMode="auto">
                      <a:xfrm>
                        <a:off x="3995935" y="1412776"/>
                        <a:ext cx="4706255" cy="3520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5" descr="C:\Documents and Settings\PC\Escritorio\Mytilus galloprovincialis 1.jpg"/>
          <p:cNvPicPr>
            <a:picLocks noChangeAspect="1" noChangeArrowheads="1"/>
          </p:cNvPicPr>
          <p:nvPr/>
        </p:nvPicPr>
        <p:blipFill>
          <a:blip r:embed="rId8"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11" name="Picture 6" descr="http://www.mardenoruega.es/var/ezflow_site/storage/images/b2c/escuela-del-pescado/gu%C3%ADa-de-especies/rodaballo/96587-6-nor-NO/Rodaballo_large.jpg">
            <a:hlinkClick r:id="rId9"/>
          </p:cNvPr>
          <p:cNvPicPr>
            <a:picLocks noChangeAspect="1" noChangeArrowheads="1"/>
          </p:cNvPicPr>
          <p:nvPr/>
        </p:nvPicPr>
        <p:blipFill>
          <a:blip r:embed="rId10" cstate="print"/>
          <a:srcRect/>
          <a:stretch>
            <a:fillRect/>
          </a:stretch>
        </p:blipFill>
        <p:spPr bwMode="auto">
          <a:xfrm>
            <a:off x="0" y="0"/>
            <a:ext cx="611560" cy="433436"/>
          </a:xfrm>
          <a:prstGeom prst="rect">
            <a:avLst/>
          </a:prstGeom>
          <a:noFill/>
        </p:spPr>
      </p:pic>
      <p:sp>
        <p:nvSpPr>
          <p:cNvPr id="12" name="11 CuadroTexto"/>
          <p:cNvSpPr txBox="1"/>
          <p:nvPr/>
        </p:nvSpPr>
        <p:spPr>
          <a:xfrm>
            <a:off x="1763688" y="188640"/>
            <a:ext cx="576064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TURBOT BREEDING PROGRAMS.I</a:t>
            </a:r>
            <a:endParaRPr lang="es-ES" sz="2400" b="1" dirty="0">
              <a:latin typeface="Arial" pitchFamily="34" charset="0"/>
              <a:cs typeface="Arial" pitchFamily="34" charset="0"/>
            </a:endParaRPr>
          </a:p>
        </p:txBody>
      </p:sp>
      <p:sp>
        <p:nvSpPr>
          <p:cNvPr id="13" name="12 CuadroTexto"/>
          <p:cNvSpPr txBox="1"/>
          <p:nvPr/>
        </p:nvSpPr>
        <p:spPr>
          <a:xfrm>
            <a:off x="2123728" y="5229200"/>
            <a:ext cx="5328592" cy="461665"/>
          </a:xfrm>
          <a:prstGeom prst="rect">
            <a:avLst/>
          </a:prstGeom>
          <a:noFill/>
          <a:ln>
            <a:solidFill>
              <a:srgbClr val="C00000"/>
            </a:solidFill>
          </a:ln>
        </p:spPr>
        <p:txBody>
          <a:bodyPr wrap="square" rtlCol="0">
            <a:spAutoFit/>
          </a:bodyPr>
          <a:lstStyle/>
          <a:p>
            <a:pPr algn="ctr"/>
            <a:r>
              <a:rPr lang="es-ES" sz="1200" dirty="0" smtClean="0">
                <a:latin typeface="Arial" pitchFamily="34" charset="0"/>
                <a:cs typeface="Arial" pitchFamily="34" charset="0"/>
              </a:rPr>
              <a:t>In 1999 </a:t>
            </a:r>
            <a:r>
              <a:rPr lang="es-ES" sz="1200" dirty="0" err="1" smtClean="0">
                <a:latin typeface="Arial" pitchFamily="34" charset="0"/>
                <a:cs typeface="Arial" pitchFamily="34" charset="0"/>
              </a:rPr>
              <a:t>Insuiña</a:t>
            </a:r>
            <a:r>
              <a:rPr lang="es-ES" sz="1200" dirty="0" smtClean="0">
                <a:latin typeface="Arial" pitchFamily="34" charset="0"/>
                <a:cs typeface="Arial" pitchFamily="34" charset="0"/>
              </a:rPr>
              <a:t> SA (filial of Pescanova SA) </a:t>
            </a:r>
            <a:r>
              <a:rPr lang="es-ES" sz="1200" dirty="0" err="1" smtClean="0">
                <a:latin typeface="Arial" pitchFamily="34" charset="0"/>
                <a:cs typeface="Arial" pitchFamily="34" charset="0"/>
              </a:rPr>
              <a:t>begins</a:t>
            </a:r>
            <a:r>
              <a:rPr lang="es-ES" sz="1200" dirty="0" smtClean="0">
                <a:latin typeface="Arial" pitchFamily="34" charset="0"/>
                <a:cs typeface="Arial" pitchFamily="34" charset="0"/>
              </a:rPr>
              <a:t> a </a:t>
            </a:r>
            <a:r>
              <a:rPr lang="es-ES" sz="1200" dirty="0" err="1" smtClean="0">
                <a:latin typeface="Arial" pitchFamily="34" charset="0"/>
                <a:cs typeface="Arial" pitchFamily="34" charset="0"/>
              </a:rPr>
              <a:t>masal</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selection</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program</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supported</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bymolecular</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markers</a:t>
            </a:r>
            <a:endParaRPr lang="es-E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10 Grupo"/>
          <p:cNvGrpSpPr/>
          <p:nvPr/>
        </p:nvGrpSpPr>
        <p:grpSpPr>
          <a:xfrm>
            <a:off x="323528" y="4716518"/>
            <a:ext cx="8624701" cy="1088746"/>
            <a:chOff x="467544" y="4293096"/>
            <a:chExt cx="8624701" cy="1088746"/>
          </a:xfrm>
        </p:grpSpPr>
        <p:pic>
          <p:nvPicPr>
            <p:cNvPr id="2" name="1 Imagen" descr="aqua.png"/>
            <p:cNvPicPr>
              <a:picLocks noChangeAspect="1"/>
            </p:cNvPicPr>
            <p:nvPr/>
          </p:nvPicPr>
          <p:blipFill>
            <a:blip r:embed="rId2" cstate="print"/>
            <a:stretch>
              <a:fillRect/>
            </a:stretch>
          </p:blipFill>
          <p:spPr>
            <a:xfrm>
              <a:off x="467544" y="4293096"/>
              <a:ext cx="4320480" cy="1036916"/>
            </a:xfrm>
            <a:prstGeom prst="rect">
              <a:avLst/>
            </a:prstGeom>
          </p:spPr>
        </p:pic>
        <p:pic>
          <p:nvPicPr>
            <p:cNvPr id="197638"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6310036" y="4445738"/>
              <a:ext cx="1320804" cy="936104"/>
            </a:xfrm>
            <a:prstGeom prst="rect">
              <a:avLst/>
            </a:prstGeom>
            <a:noFill/>
          </p:spPr>
        </p:pic>
        <p:pic>
          <p:nvPicPr>
            <p:cNvPr id="197640" name="Picture 8" descr="http://www.viarural.com.es/alimentos/pescados-y-mariscos/dorada/dorada-dibujo.gif">
              <a:hlinkClick r:id="rId5"/>
            </p:cNvPr>
            <p:cNvPicPr>
              <a:picLocks noChangeAspect="1" noChangeArrowheads="1"/>
            </p:cNvPicPr>
            <p:nvPr/>
          </p:nvPicPr>
          <p:blipFill>
            <a:blip r:embed="rId6" cstate="print"/>
            <a:srcRect/>
            <a:stretch>
              <a:fillRect/>
            </a:stretch>
          </p:blipFill>
          <p:spPr bwMode="auto">
            <a:xfrm>
              <a:off x="4860032" y="4509120"/>
              <a:ext cx="1561356" cy="733838"/>
            </a:xfrm>
            <a:prstGeom prst="rect">
              <a:avLst/>
            </a:prstGeom>
            <a:noFill/>
          </p:spPr>
        </p:pic>
        <p:pic>
          <p:nvPicPr>
            <p:cNvPr id="197642" name="Picture 10" descr="http://pescadosvazquez.com/wp-content/uploads/2013/02/lubinadesta.jpg">
              <a:hlinkClick r:id="rId7"/>
            </p:cNvPr>
            <p:cNvPicPr>
              <a:picLocks noChangeAspect="1" noChangeArrowheads="1"/>
            </p:cNvPicPr>
            <p:nvPr/>
          </p:nvPicPr>
          <p:blipFill>
            <a:blip r:embed="rId8" cstate="print"/>
            <a:srcRect/>
            <a:stretch>
              <a:fillRect/>
            </a:stretch>
          </p:blipFill>
          <p:spPr bwMode="auto">
            <a:xfrm>
              <a:off x="7688597" y="4534998"/>
              <a:ext cx="1403648" cy="657027"/>
            </a:xfrm>
            <a:prstGeom prst="rect">
              <a:avLst/>
            </a:prstGeom>
            <a:noFill/>
          </p:spPr>
        </p:pic>
      </p:grpSp>
      <p:pic>
        <p:nvPicPr>
          <p:cNvPr id="8" name="Picture 5" descr="C:\Documents and Settings\PC\Escritorio\Mytilus galloprovincialis 1.jpg"/>
          <p:cNvPicPr>
            <a:picLocks noChangeAspect="1" noChangeArrowheads="1"/>
          </p:cNvPicPr>
          <p:nvPr/>
        </p:nvPicPr>
        <p:blipFill>
          <a:blip r:embed="rId9"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9"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sp>
        <p:nvSpPr>
          <p:cNvPr id="10" name="9 CuadroTexto"/>
          <p:cNvSpPr txBox="1"/>
          <p:nvPr/>
        </p:nvSpPr>
        <p:spPr>
          <a:xfrm>
            <a:off x="971600" y="260648"/>
            <a:ext cx="720080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MAIN GENOMICS AQUACULTURE PROJECTS</a:t>
            </a:r>
            <a:endParaRPr lang="es-ES" sz="2400" b="1" dirty="0">
              <a:latin typeface="Arial" pitchFamily="34" charset="0"/>
              <a:cs typeface="Arial" pitchFamily="34" charset="0"/>
            </a:endParaRPr>
          </a:p>
        </p:txBody>
      </p:sp>
      <p:grpSp>
        <p:nvGrpSpPr>
          <p:cNvPr id="5" name="18 Grupo"/>
          <p:cNvGrpSpPr/>
          <p:nvPr/>
        </p:nvGrpSpPr>
        <p:grpSpPr>
          <a:xfrm>
            <a:off x="1835696" y="2708920"/>
            <a:ext cx="5361681" cy="2016224"/>
            <a:chOff x="1979712" y="908720"/>
            <a:chExt cx="5361681" cy="2016224"/>
          </a:xfrm>
        </p:grpSpPr>
        <p:grpSp>
          <p:nvGrpSpPr>
            <p:cNvPr id="6" name="14 Grupo"/>
            <p:cNvGrpSpPr/>
            <p:nvPr/>
          </p:nvGrpSpPr>
          <p:grpSpPr>
            <a:xfrm>
              <a:off x="5148064" y="908720"/>
              <a:ext cx="2193329" cy="2016224"/>
              <a:chOff x="5148064" y="908720"/>
              <a:chExt cx="2193329" cy="2016224"/>
            </a:xfrm>
          </p:grpSpPr>
          <p:pic>
            <p:nvPicPr>
              <p:cNvPr id="13" name="Picture 4" descr="http://4.bp.blogspot.com/-sj218-iHTMw/TsJL6lhhEeI/AAAAAAAABgc/eWTQ5EtRb54/s1600/rodaballo.jpg"/>
              <p:cNvPicPr>
                <a:picLocks noChangeAspect="1" noChangeArrowheads="1"/>
              </p:cNvPicPr>
              <p:nvPr/>
            </p:nvPicPr>
            <p:blipFill>
              <a:blip r:embed="rId10" cstate="print"/>
              <a:srcRect/>
              <a:stretch>
                <a:fillRect/>
              </a:stretch>
            </p:blipFill>
            <p:spPr bwMode="auto">
              <a:xfrm>
                <a:off x="5148064" y="908720"/>
                <a:ext cx="2193329" cy="1991322"/>
              </a:xfrm>
              <a:prstGeom prst="rect">
                <a:avLst/>
              </a:prstGeom>
              <a:noFill/>
              <a:ln w="9525">
                <a:noFill/>
                <a:miter lim="800000"/>
                <a:headEnd/>
                <a:tailEnd/>
              </a:ln>
            </p:spPr>
          </p:pic>
          <p:sp>
            <p:nvSpPr>
              <p:cNvPr id="14" name="13 Rectángulo"/>
              <p:cNvSpPr/>
              <p:nvPr/>
            </p:nvSpPr>
            <p:spPr>
              <a:xfrm>
                <a:off x="5436096" y="2780928"/>
                <a:ext cx="1512168"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16068" name="Picture 4" descr="http://www.applusnorcontrol.com/images/1340217790181-LogoXunta.jpg">
              <a:hlinkClick r:id="rId11"/>
            </p:cNvPr>
            <p:cNvPicPr>
              <a:picLocks noChangeAspect="1" noChangeArrowheads="1"/>
            </p:cNvPicPr>
            <p:nvPr/>
          </p:nvPicPr>
          <p:blipFill>
            <a:blip r:embed="rId12" cstate="print"/>
            <a:srcRect/>
            <a:stretch>
              <a:fillRect/>
            </a:stretch>
          </p:blipFill>
          <p:spPr bwMode="auto">
            <a:xfrm>
              <a:off x="1979712" y="1340768"/>
              <a:ext cx="1979712" cy="764467"/>
            </a:xfrm>
            <a:prstGeom prst="rect">
              <a:avLst/>
            </a:prstGeom>
            <a:noFill/>
          </p:spPr>
        </p:pic>
      </p:grpSp>
      <p:grpSp>
        <p:nvGrpSpPr>
          <p:cNvPr id="3" name="11 Grupo"/>
          <p:cNvGrpSpPr/>
          <p:nvPr/>
        </p:nvGrpSpPr>
        <p:grpSpPr>
          <a:xfrm>
            <a:off x="899592" y="1124744"/>
            <a:ext cx="7344816" cy="1553618"/>
            <a:chOff x="1043608" y="1916832"/>
            <a:chExt cx="7344816" cy="1553618"/>
          </a:xfrm>
        </p:grpSpPr>
        <p:pic>
          <p:nvPicPr>
            <p:cNvPr id="197634" name="Picture 2"/>
            <p:cNvPicPr>
              <a:picLocks noChangeAspect="1" noChangeArrowheads="1"/>
            </p:cNvPicPr>
            <p:nvPr/>
          </p:nvPicPr>
          <p:blipFill>
            <a:blip r:embed="rId13" cstate="print"/>
            <a:srcRect/>
            <a:stretch>
              <a:fillRect/>
            </a:stretch>
          </p:blipFill>
          <p:spPr bwMode="auto">
            <a:xfrm>
              <a:off x="4644008" y="2237595"/>
              <a:ext cx="3744416" cy="903373"/>
            </a:xfrm>
            <a:prstGeom prst="rect">
              <a:avLst/>
            </a:prstGeom>
            <a:noFill/>
            <a:ln w="9525">
              <a:noFill/>
              <a:miter lim="800000"/>
              <a:headEnd/>
              <a:tailEnd/>
            </a:ln>
          </p:spPr>
        </p:pic>
        <p:pic>
          <p:nvPicPr>
            <p:cNvPr id="197636" name="Picture 4" descr="http://www.gastrosoler.com/solea%20senegalensis%20ictio%20term.jpg">
              <a:hlinkClick r:id="rId14"/>
            </p:cNvPr>
            <p:cNvPicPr>
              <a:picLocks noChangeAspect="1" noChangeArrowheads="1"/>
            </p:cNvPicPr>
            <p:nvPr/>
          </p:nvPicPr>
          <p:blipFill>
            <a:blip r:embed="rId15" cstate="print"/>
            <a:srcRect/>
            <a:stretch>
              <a:fillRect/>
            </a:stretch>
          </p:blipFill>
          <p:spPr bwMode="auto">
            <a:xfrm>
              <a:off x="1043608" y="1916832"/>
              <a:ext cx="3347864" cy="1553618"/>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9 Grupo"/>
          <p:cNvGrpSpPr/>
          <p:nvPr/>
        </p:nvGrpSpPr>
        <p:grpSpPr>
          <a:xfrm>
            <a:off x="899592" y="836712"/>
            <a:ext cx="7386614" cy="5519536"/>
            <a:chOff x="950032" y="764704"/>
            <a:chExt cx="7632848" cy="5688632"/>
          </a:xfrm>
        </p:grpSpPr>
        <p:grpSp>
          <p:nvGrpSpPr>
            <p:cNvPr id="3" name="30 Grupo"/>
            <p:cNvGrpSpPr>
              <a:grpSpLocks/>
            </p:cNvGrpSpPr>
            <p:nvPr/>
          </p:nvGrpSpPr>
          <p:grpSpPr bwMode="auto">
            <a:xfrm>
              <a:off x="988206" y="804863"/>
              <a:ext cx="7556500" cy="5648325"/>
              <a:chOff x="471488" y="373063"/>
              <a:chExt cx="8264525" cy="6327775"/>
            </a:xfrm>
          </p:grpSpPr>
          <p:grpSp>
            <p:nvGrpSpPr>
              <p:cNvPr id="4" name="Group 54"/>
              <p:cNvGrpSpPr>
                <a:grpSpLocks/>
              </p:cNvGrpSpPr>
              <p:nvPr/>
            </p:nvGrpSpPr>
            <p:grpSpPr bwMode="auto">
              <a:xfrm>
                <a:off x="488950" y="373064"/>
                <a:ext cx="774700" cy="2295526"/>
                <a:chOff x="260" y="275"/>
                <a:chExt cx="488" cy="1446"/>
              </a:xfrm>
            </p:grpSpPr>
            <p:pic>
              <p:nvPicPr>
                <p:cNvPr id="140363" name="Picture 4" descr="Mapa2010_COD0011"/>
                <p:cNvPicPr>
                  <a:picLocks noChangeAspect="1" noChangeArrowheads="1"/>
                </p:cNvPicPr>
                <p:nvPr/>
              </p:nvPicPr>
              <p:blipFill>
                <a:blip r:embed="rId2" cstate="print"/>
                <a:srcRect t="13901" r="80643" b="5573"/>
                <a:stretch>
                  <a:fillRect/>
                </a:stretch>
              </p:blipFill>
              <p:spPr bwMode="auto">
                <a:xfrm>
                  <a:off x="260" y="406"/>
                  <a:ext cx="488" cy="1315"/>
                </a:xfrm>
                <a:prstGeom prst="rect">
                  <a:avLst/>
                </a:prstGeom>
                <a:noFill/>
                <a:ln w="9525">
                  <a:noFill/>
                  <a:miter lim="800000"/>
                  <a:headEnd/>
                  <a:tailEnd/>
                </a:ln>
              </p:spPr>
            </p:pic>
            <p:sp>
              <p:nvSpPr>
                <p:cNvPr id="140364" name="Text Box 28"/>
                <p:cNvSpPr txBox="1">
                  <a:spLocks noChangeArrowheads="1"/>
                </p:cNvSpPr>
                <p:nvPr/>
              </p:nvSpPr>
              <p:spPr bwMode="auto">
                <a:xfrm>
                  <a:off x="331" y="275"/>
                  <a:ext cx="180" cy="91"/>
                </a:xfrm>
                <a:prstGeom prst="rect">
                  <a:avLst/>
                </a:prstGeom>
                <a:noFill/>
                <a:ln w="9525">
                  <a:noFill/>
                  <a:miter lim="800000"/>
                  <a:headEnd/>
                  <a:tailEnd/>
                </a:ln>
              </p:spPr>
              <p:txBody>
                <a:bodyPr wrap="none" lIns="18000" tIns="10800" rIns="18000" bIns="10800">
                  <a:spAutoFit/>
                </a:bodyPr>
                <a:lstStyle/>
                <a:p>
                  <a:pPr algn="ctr"/>
                  <a:r>
                    <a:rPr lang="es-ES" sz="700" b="1">
                      <a:latin typeface="Arial" charset="0"/>
                      <a:cs typeface="Arial" charset="0"/>
                    </a:rPr>
                    <a:t>LG01</a:t>
                  </a:r>
                </a:p>
              </p:txBody>
            </p:sp>
          </p:grpSp>
          <p:grpSp>
            <p:nvGrpSpPr>
              <p:cNvPr id="5" name="Group 55"/>
              <p:cNvGrpSpPr>
                <a:grpSpLocks/>
              </p:cNvGrpSpPr>
              <p:nvPr/>
            </p:nvGrpSpPr>
            <p:grpSpPr bwMode="auto">
              <a:xfrm>
                <a:off x="1552575" y="373063"/>
                <a:ext cx="833438" cy="2214562"/>
                <a:chOff x="858" y="275"/>
                <a:chExt cx="525" cy="1395"/>
              </a:xfrm>
            </p:grpSpPr>
            <p:pic>
              <p:nvPicPr>
                <p:cNvPr id="140361" name="Picture 5" descr="Mapa2010_COD0021"/>
                <p:cNvPicPr>
                  <a:picLocks noChangeAspect="1" noChangeArrowheads="1"/>
                </p:cNvPicPr>
                <p:nvPr/>
              </p:nvPicPr>
              <p:blipFill>
                <a:blip r:embed="rId3" cstate="print"/>
                <a:srcRect t="5573" r="79175" b="16718"/>
                <a:stretch>
                  <a:fillRect/>
                </a:stretch>
              </p:blipFill>
              <p:spPr bwMode="auto">
                <a:xfrm>
                  <a:off x="858" y="401"/>
                  <a:ext cx="525" cy="1269"/>
                </a:xfrm>
                <a:prstGeom prst="rect">
                  <a:avLst/>
                </a:prstGeom>
                <a:noFill/>
                <a:ln w="9525">
                  <a:noFill/>
                  <a:miter lim="800000"/>
                  <a:headEnd/>
                  <a:tailEnd/>
                </a:ln>
              </p:spPr>
            </p:pic>
            <p:sp>
              <p:nvSpPr>
                <p:cNvPr id="140362" name="Text Box 29"/>
                <p:cNvSpPr txBox="1">
                  <a:spLocks noChangeArrowheads="1"/>
                </p:cNvSpPr>
                <p:nvPr/>
              </p:nvSpPr>
              <p:spPr bwMode="auto">
                <a:xfrm>
                  <a:off x="920" y="275"/>
                  <a:ext cx="180" cy="91"/>
                </a:xfrm>
                <a:prstGeom prst="rect">
                  <a:avLst/>
                </a:prstGeom>
                <a:noFill/>
                <a:ln w="9525">
                  <a:noFill/>
                  <a:miter lim="800000"/>
                  <a:headEnd/>
                  <a:tailEnd/>
                </a:ln>
              </p:spPr>
              <p:txBody>
                <a:bodyPr wrap="none" lIns="18000" tIns="10800" rIns="18000" bIns="10800">
                  <a:spAutoFit/>
                </a:bodyPr>
                <a:lstStyle/>
                <a:p>
                  <a:pPr algn="ctr"/>
                  <a:r>
                    <a:rPr lang="es-ES" sz="700" b="1">
                      <a:latin typeface="Arial" charset="0"/>
                      <a:cs typeface="Arial" charset="0"/>
                    </a:rPr>
                    <a:t>LG02</a:t>
                  </a:r>
                </a:p>
              </p:txBody>
            </p:sp>
          </p:grpSp>
          <p:grpSp>
            <p:nvGrpSpPr>
              <p:cNvPr id="6" name="Group 56"/>
              <p:cNvGrpSpPr>
                <a:grpSpLocks/>
              </p:cNvGrpSpPr>
              <p:nvPr/>
            </p:nvGrpSpPr>
            <p:grpSpPr bwMode="auto">
              <a:xfrm>
                <a:off x="2595563" y="373063"/>
                <a:ext cx="774700" cy="1839912"/>
                <a:chOff x="1485" y="275"/>
                <a:chExt cx="488" cy="1159"/>
              </a:xfrm>
            </p:grpSpPr>
            <p:pic>
              <p:nvPicPr>
                <p:cNvPr id="140359" name="Picture 6" descr="Mapa2010_COD0031"/>
                <p:cNvPicPr>
                  <a:picLocks noChangeAspect="1" noChangeArrowheads="1"/>
                </p:cNvPicPr>
                <p:nvPr/>
              </p:nvPicPr>
              <p:blipFill>
                <a:blip r:embed="rId4" cstate="print"/>
                <a:srcRect t="13901" r="80643" b="22229"/>
                <a:stretch>
                  <a:fillRect/>
                </a:stretch>
              </p:blipFill>
              <p:spPr bwMode="auto">
                <a:xfrm>
                  <a:off x="1485" y="391"/>
                  <a:ext cx="488" cy="1043"/>
                </a:xfrm>
                <a:prstGeom prst="rect">
                  <a:avLst/>
                </a:prstGeom>
                <a:noFill/>
                <a:ln w="9525">
                  <a:noFill/>
                  <a:miter lim="800000"/>
                  <a:headEnd/>
                  <a:tailEnd/>
                </a:ln>
              </p:spPr>
            </p:pic>
            <p:sp>
              <p:nvSpPr>
                <p:cNvPr id="140360" name="Text Box 30"/>
                <p:cNvSpPr txBox="1">
                  <a:spLocks noChangeArrowheads="1"/>
                </p:cNvSpPr>
                <p:nvPr/>
              </p:nvSpPr>
              <p:spPr bwMode="auto">
                <a:xfrm>
                  <a:off x="1535" y="275"/>
                  <a:ext cx="180" cy="91"/>
                </a:xfrm>
                <a:prstGeom prst="rect">
                  <a:avLst/>
                </a:prstGeom>
                <a:noFill/>
                <a:ln w="9525">
                  <a:noFill/>
                  <a:miter lim="800000"/>
                  <a:headEnd/>
                  <a:tailEnd/>
                </a:ln>
              </p:spPr>
              <p:txBody>
                <a:bodyPr wrap="none" lIns="18000" tIns="10800" rIns="18000" bIns="10800">
                  <a:spAutoFit/>
                </a:bodyPr>
                <a:lstStyle/>
                <a:p>
                  <a:pPr algn="ctr"/>
                  <a:r>
                    <a:rPr lang="es-ES" sz="700" b="1">
                      <a:latin typeface="Arial" charset="0"/>
                      <a:cs typeface="Arial" charset="0"/>
                    </a:rPr>
                    <a:t>LG03</a:t>
                  </a:r>
                </a:p>
              </p:txBody>
            </p:sp>
          </p:grpSp>
          <p:grpSp>
            <p:nvGrpSpPr>
              <p:cNvPr id="7" name="Group 57"/>
              <p:cNvGrpSpPr>
                <a:grpSpLocks/>
              </p:cNvGrpSpPr>
              <p:nvPr/>
            </p:nvGrpSpPr>
            <p:grpSpPr bwMode="auto">
              <a:xfrm>
                <a:off x="3711575" y="373063"/>
                <a:ext cx="774700" cy="1552575"/>
                <a:chOff x="2154" y="275"/>
                <a:chExt cx="488" cy="978"/>
              </a:xfrm>
            </p:grpSpPr>
            <p:pic>
              <p:nvPicPr>
                <p:cNvPr id="140357" name="Picture 7" descr="Mapa2010_COD0041"/>
                <p:cNvPicPr>
                  <a:picLocks noChangeAspect="1" noChangeArrowheads="1"/>
                </p:cNvPicPr>
                <p:nvPr/>
              </p:nvPicPr>
              <p:blipFill>
                <a:blip r:embed="rId5" cstate="print"/>
                <a:srcRect t="13840" r="80643" b="33374"/>
                <a:stretch>
                  <a:fillRect/>
                </a:stretch>
              </p:blipFill>
              <p:spPr bwMode="auto">
                <a:xfrm>
                  <a:off x="2154" y="391"/>
                  <a:ext cx="488" cy="862"/>
                </a:xfrm>
                <a:prstGeom prst="rect">
                  <a:avLst/>
                </a:prstGeom>
                <a:noFill/>
                <a:ln w="9525">
                  <a:noFill/>
                  <a:miter lim="800000"/>
                  <a:headEnd/>
                  <a:tailEnd/>
                </a:ln>
              </p:spPr>
            </p:pic>
            <p:sp>
              <p:nvSpPr>
                <p:cNvPr id="140358" name="Text Box 31"/>
                <p:cNvSpPr txBox="1">
                  <a:spLocks noChangeArrowheads="1"/>
                </p:cNvSpPr>
                <p:nvPr/>
              </p:nvSpPr>
              <p:spPr bwMode="auto">
                <a:xfrm>
                  <a:off x="2206" y="275"/>
                  <a:ext cx="180" cy="91"/>
                </a:xfrm>
                <a:prstGeom prst="rect">
                  <a:avLst/>
                </a:prstGeom>
                <a:noFill/>
                <a:ln w="9525">
                  <a:noFill/>
                  <a:miter lim="800000"/>
                  <a:headEnd/>
                  <a:tailEnd/>
                </a:ln>
              </p:spPr>
              <p:txBody>
                <a:bodyPr wrap="none" lIns="18000" tIns="10800" rIns="18000" bIns="10800">
                  <a:spAutoFit/>
                </a:bodyPr>
                <a:lstStyle/>
                <a:p>
                  <a:pPr algn="ctr"/>
                  <a:r>
                    <a:rPr lang="es-ES" sz="700" b="1">
                      <a:latin typeface="Arial" charset="0"/>
                      <a:cs typeface="Arial" charset="0"/>
                    </a:rPr>
                    <a:t>LG04</a:t>
                  </a:r>
                </a:p>
              </p:txBody>
            </p:sp>
          </p:grpSp>
          <p:grpSp>
            <p:nvGrpSpPr>
              <p:cNvPr id="8" name="Group 58"/>
              <p:cNvGrpSpPr>
                <a:grpSpLocks/>
              </p:cNvGrpSpPr>
              <p:nvPr/>
            </p:nvGrpSpPr>
            <p:grpSpPr bwMode="auto">
              <a:xfrm>
                <a:off x="4737100" y="373063"/>
                <a:ext cx="846138" cy="2128837"/>
                <a:chOff x="2789" y="275"/>
                <a:chExt cx="533" cy="1341"/>
              </a:xfrm>
            </p:grpSpPr>
            <p:pic>
              <p:nvPicPr>
                <p:cNvPr id="140355" name="Picture 8" descr="Mapa2010_COD0051"/>
                <p:cNvPicPr>
                  <a:picLocks noChangeAspect="1" noChangeArrowheads="1"/>
                </p:cNvPicPr>
                <p:nvPr/>
              </p:nvPicPr>
              <p:blipFill>
                <a:blip r:embed="rId6" cstate="print"/>
                <a:srcRect t="13840" r="78857" b="11145"/>
                <a:stretch>
                  <a:fillRect/>
                </a:stretch>
              </p:blipFill>
              <p:spPr bwMode="auto">
                <a:xfrm>
                  <a:off x="2789" y="391"/>
                  <a:ext cx="533" cy="1225"/>
                </a:xfrm>
                <a:prstGeom prst="rect">
                  <a:avLst/>
                </a:prstGeom>
                <a:noFill/>
                <a:ln w="9525">
                  <a:noFill/>
                  <a:miter lim="800000"/>
                  <a:headEnd/>
                  <a:tailEnd/>
                </a:ln>
              </p:spPr>
            </p:pic>
            <p:sp>
              <p:nvSpPr>
                <p:cNvPr id="140356" name="Text Box 32"/>
                <p:cNvSpPr txBox="1">
                  <a:spLocks noChangeArrowheads="1"/>
                </p:cNvSpPr>
                <p:nvPr/>
              </p:nvSpPr>
              <p:spPr bwMode="auto">
                <a:xfrm>
                  <a:off x="2840" y="275"/>
                  <a:ext cx="208"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LG05</a:t>
                  </a:r>
                </a:p>
              </p:txBody>
            </p:sp>
          </p:grpSp>
          <p:grpSp>
            <p:nvGrpSpPr>
              <p:cNvPr id="9" name="Group 59"/>
              <p:cNvGrpSpPr>
                <a:grpSpLocks/>
              </p:cNvGrpSpPr>
              <p:nvPr/>
            </p:nvGrpSpPr>
            <p:grpSpPr bwMode="auto">
              <a:xfrm>
                <a:off x="5800725" y="373063"/>
                <a:ext cx="846138" cy="2128837"/>
                <a:chOff x="3379" y="275"/>
                <a:chExt cx="533" cy="1341"/>
              </a:xfrm>
            </p:grpSpPr>
            <p:pic>
              <p:nvPicPr>
                <p:cNvPr id="140353" name="Picture 10" descr="Mapa2010_COD0061"/>
                <p:cNvPicPr>
                  <a:picLocks noChangeAspect="1" noChangeArrowheads="1"/>
                </p:cNvPicPr>
                <p:nvPr/>
              </p:nvPicPr>
              <p:blipFill>
                <a:blip r:embed="rId7" cstate="print"/>
                <a:srcRect t="13840" r="78857" b="11145"/>
                <a:stretch>
                  <a:fillRect/>
                </a:stretch>
              </p:blipFill>
              <p:spPr bwMode="auto">
                <a:xfrm>
                  <a:off x="3379" y="391"/>
                  <a:ext cx="533" cy="1225"/>
                </a:xfrm>
                <a:prstGeom prst="rect">
                  <a:avLst/>
                </a:prstGeom>
                <a:noFill/>
                <a:ln w="9525">
                  <a:noFill/>
                  <a:miter lim="800000"/>
                  <a:headEnd/>
                  <a:tailEnd/>
                </a:ln>
              </p:spPr>
            </p:pic>
            <p:sp>
              <p:nvSpPr>
                <p:cNvPr id="140354" name="Text Box 33"/>
                <p:cNvSpPr txBox="1">
                  <a:spLocks noChangeArrowheads="1"/>
                </p:cNvSpPr>
                <p:nvPr/>
              </p:nvSpPr>
              <p:spPr bwMode="auto">
                <a:xfrm>
                  <a:off x="3421" y="275"/>
                  <a:ext cx="224"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LG06</a:t>
                  </a:r>
                </a:p>
              </p:txBody>
            </p:sp>
          </p:grpSp>
          <p:grpSp>
            <p:nvGrpSpPr>
              <p:cNvPr id="10" name="Group 60"/>
              <p:cNvGrpSpPr>
                <a:grpSpLocks/>
              </p:cNvGrpSpPr>
              <p:nvPr/>
            </p:nvGrpSpPr>
            <p:grpSpPr bwMode="auto">
              <a:xfrm>
                <a:off x="6808788" y="373064"/>
                <a:ext cx="846137" cy="1352551"/>
                <a:chOff x="4014" y="275"/>
                <a:chExt cx="533" cy="852"/>
              </a:xfrm>
            </p:grpSpPr>
            <p:pic>
              <p:nvPicPr>
                <p:cNvPr id="140351" name="Picture 9" descr="Mapa2010_COD0071"/>
                <p:cNvPicPr>
                  <a:picLocks noChangeAspect="1" noChangeArrowheads="1"/>
                </p:cNvPicPr>
                <p:nvPr/>
              </p:nvPicPr>
              <p:blipFill>
                <a:blip r:embed="rId8" cstate="print"/>
                <a:srcRect t="8328" r="78857" b="44458"/>
                <a:stretch>
                  <a:fillRect/>
                </a:stretch>
              </p:blipFill>
              <p:spPr bwMode="auto">
                <a:xfrm>
                  <a:off x="4014" y="356"/>
                  <a:ext cx="533" cy="771"/>
                </a:xfrm>
                <a:prstGeom prst="rect">
                  <a:avLst/>
                </a:prstGeom>
                <a:noFill/>
                <a:ln w="9525">
                  <a:noFill/>
                  <a:miter lim="800000"/>
                  <a:headEnd/>
                  <a:tailEnd/>
                </a:ln>
              </p:spPr>
            </p:pic>
            <p:sp>
              <p:nvSpPr>
                <p:cNvPr id="140352" name="Text Box 34"/>
                <p:cNvSpPr txBox="1">
                  <a:spLocks noChangeArrowheads="1"/>
                </p:cNvSpPr>
                <p:nvPr/>
              </p:nvSpPr>
              <p:spPr bwMode="auto">
                <a:xfrm>
                  <a:off x="4085" y="275"/>
                  <a:ext cx="198"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LG07</a:t>
                  </a:r>
                </a:p>
              </p:txBody>
            </p:sp>
          </p:grpSp>
          <p:grpSp>
            <p:nvGrpSpPr>
              <p:cNvPr id="11" name="Group 61"/>
              <p:cNvGrpSpPr>
                <a:grpSpLocks/>
              </p:cNvGrpSpPr>
              <p:nvPr/>
            </p:nvGrpSpPr>
            <p:grpSpPr bwMode="auto">
              <a:xfrm>
                <a:off x="7834313" y="373063"/>
                <a:ext cx="774700" cy="1335087"/>
                <a:chOff x="4649" y="275"/>
                <a:chExt cx="488" cy="841"/>
              </a:xfrm>
            </p:grpSpPr>
            <p:pic>
              <p:nvPicPr>
                <p:cNvPr id="140349" name="Picture 11" descr="Mapa2010_COD0081"/>
                <p:cNvPicPr>
                  <a:picLocks noChangeAspect="1" noChangeArrowheads="1"/>
                </p:cNvPicPr>
                <p:nvPr/>
              </p:nvPicPr>
              <p:blipFill>
                <a:blip r:embed="rId9" cstate="print"/>
                <a:srcRect t="13901" r="80643" b="41702"/>
                <a:stretch>
                  <a:fillRect/>
                </a:stretch>
              </p:blipFill>
              <p:spPr bwMode="auto">
                <a:xfrm>
                  <a:off x="4649" y="391"/>
                  <a:ext cx="488" cy="725"/>
                </a:xfrm>
                <a:prstGeom prst="rect">
                  <a:avLst/>
                </a:prstGeom>
                <a:noFill/>
                <a:ln w="9525">
                  <a:noFill/>
                  <a:miter lim="800000"/>
                  <a:headEnd/>
                  <a:tailEnd/>
                </a:ln>
              </p:spPr>
            </p:pic>
            <p:sp>
              <p:nvSpPr>
                <p:cNvPr id="140350" name="Text Box 35"/>
                <p:cNvSpPr txBox="1">
                  <a:spLocks noChangeArrowheads="1"/>
                </p:cNvSpPr>
                <p:nvPr/>
              </p:nvSpPr>
              <p:spPr bwMode="auto">
                <a:xfrm>
                  <a:off x="4715" y="275"/>
                  <a:ext cx="192"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LG08</a:t>
                  </a:r>
                </a:p>
              </p:txBody>
            </p:sp>
          </p:grpSp>
          <p:grpSp>
            <p:nvGrpSpPr>
              <p:cNvPr id="12" name="Group 62"/>
              <p:cNvGrpSpPr>
                <a:grpSpLocks/>
              </p:cNvGrpSpPr>
              <p:nvPr/>
            </p:nvGrpSpPr>
            <p:grpSpPr bwMode="auto">
              <a:xfrm>
                <a:off x="471488" y="2789239"/>
                <a:ext cx="846137" cy="2079626"/>
                <a:chOff x="249" y="1757"/>
                <a:chExt cx="533" cy="1310"/>
              </a:xfrm>
            </p:grpSpPr>
            <p:pic>
              <p:nvPicPr>
                <p:cNvPr id="140347" name="Picture 12" descr="Mapa2010_COD0091"/>
                <p:cNvPicPr>
                  <a:picLocks noChangeAspect="1" noChangeArrowheads="1"/>
                </p:cNvPicPr>
                <p:nvPr/>
              </p:nvPicPr>
              <p:blipFill>
                <a:blip r:embed="rId10" cstate="print"/>
                <a:srcRect t="8328" r="78857" b="19473"/>
                <a:stretch>
                  <a:fillRect/>
                </a:stretch>
              </p:blipFill>
              <p:spPr bwMode="auto">
                <a:xfrm>
                  <a:off x="249" y="1888"/>
                  <a:ext cx="533" cy="1179"/>
                </a:xfrm>
                <a:prstGeom prst="rect">
                  <a:avLst/>
                </a:prstGeom>
                <a:noFill/>
                <a:ln w="9525">
                  <a:noFill/>
                  <a:miter lim="800000"/>
                  <a:headEnd/>
                  <a:tailEnd/>
                </a:ln>
              </p:spPr>
            </p:pic>
            <p:sp>
              <p:nvSpPr>
                <p:cNvPr id="140348" name="Text Box 36"/>
                <p:cNvSpPr txBox="1">
                  <a:spLocks noChangeArrowheads="1"/>
                </p:cNvSpPr>
                <p:nvPr/>
              </p:nvSpPr>
              <p:spPr bwMode="auto">
                <a:xfrm>
                  <a:off x="310" y="1757"/>
                  <a:ext cx="209"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LG09</a:t>
                  </a:r>
                </a:p>
              </p:txBody>
            </p:sp>
          </p:grpSp>
          <p:grpSp>
            <p:nvGrpSpPr>
              <p:cNvPr id="13" name="Group 63"/>
              <p:cNvGrpSpPr>
                <a:grpSpLocks/>
              </p:cNvGrpSpPr>
              <p:nvPr/>
            </p:nvGrpSpPr>
            <p:grpSpPr bwMode="auto">
              <a:xfrm>
                <a:off x="1552575" y="2789238"/>
                <a:ext cx="846138" cy="1855787"/>
                <a:chOff x="839" y="1757"/>
                <a:chExt cx="533" cy="1169"/>
              </a:xfrm>
            </p:grpSpPr>
            <p:pic>
              <p:nvPicPr>
                <p:cNvPr id="140345" name="Picture 13" descr="Mapa2010_COD0101"/>
                <p:cNvPicPr>
                  <a:picLocks noChangeAspect="1" noChangeArrowheads="1"/>
                </p:cNvPicPr>
                <p:nvPr/>
              </p:nvPicPr>
              <p:blipFill>
                <a:blip r:embed="rId11" cstate="print"/>
                <a:srcRect t="13901" r="78857" b="22229"/>
                <a:stretch>
                  <a:fillRect/>
                </a:stretch>
              </p:blipFill>
              <p:spPr bwMode="auto">
                <a:xfrm>
                  <a:off x="839" y="1883"/>
                  <a:ext cx="533" cy="1043"/>
                </a:xfrm>
                <a:prstGeom prst="rect">
                  <a:avLst/>
                </a:prstGeom>
                <a:noFill/>
                <a:ln w="9525">
                  <a:noFill/>
                  <a:miter lim="800000"/>
                  <a:headEnd/>
                  <a:tailEnd/>
                </a:ln>
              </p:spPr>
            </p:pic>
            <p:sp>
              <p:nvSpPr>
                <p:cNvPr id="140346" name="Text Box 37"/>
                <p:cNvSpPr txBox="1">
                  <a:spLocks noChangeArrowheads="1"/>
                </p:cNvSpPr>
                <p:nvPr/>
              </p:nvSpPr>
              <p:spPr bwMode="auto">
                <a:xfrm>
                  <a:off x="909" y="1757"/>
                  <a:ext cx="199"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LG10</a:t>
                  </a:r>
                </a:p>
              </p:txBody>
            </p:sp>
          </p:grpSp>
          <p:grpSp>
            <p:nvGrpSpPr>
              <p:cNvPr id="14" name="Group 64"/>
              <p:cNvGrpSpPr>
                <a:grpSpLocks/>
              </p:cNvGrpSpPr>
              <p:nvPr/>
            </p:nvGrpSpPr>
            <p:grpSpPr bwMode="auto">
              <a:xfrm>
                <a:off x="2632075" y="2789240"/>
                <a:ext cx="846138" cy="1558926"/>
                <a:chOff x="1474" y="1757"/>
                <a:chExt cx="533" cy="982"/>
              </a:xfrm>
            </p:grpSpPr>
            <p:pic>
              <p:nvPicPr>
                <p:cNvPr id="140343" name="Picture 14" descr="Mapa2010_COD0111"/>
                <p:cNvPicPr>
                  <a:picLocks noChangeAspect="1" noChangeArrowheads="1"/>
                </p:cNvPicPr>
                <p:nvPr/>
              </p:nvPicPr>
              <p:blipFill>
                <a:blip r:embed="rId12" cstate="print"/>
                <a:srcRect t="11145" r="78857" b="36130"/>
                <a:stretch>
                  <a:fillRect/>
                </a:stretch>
              </p:blipFill>
              <p:spPr bwMode="auto">
                <a:xfrm>
                  <a:off x="1474" y="1878"/>
                  <a:ext cx="533" cy="861"/>
                </a:xfrm>
                <a:prstGeom prst="rect">
                  <a:avLst/>
                </a:prstGeom>
                <a:noFill/>
                <a:ln w="9525">
                  <a:noFill/>
                  <a:miter lim="800000"/>
                  <a:headEnd/>
                  <a:tailEnd/>
                </a:ln>
              </p:spPr>
            </p:pic>
            <p:sp>
              <p:nvSpPr>
                <p:cNvPr id="140344" name="Text Box 38"/>
                <p:cNvSpPr txBox="1">
                  <a:spLocks noChangeArrowheads="1"/>
                </p:cNvSpPr>
                <p:nvPr/>
              </p:nvSpPr>
              <p:spPr bwMode="auto">
                <a:xfrm>
                  <a:off x="1539" y="1757"/>
                  <a:ext cx="204"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LG11</a:t>
                  </a:r>
                </a:p>
              </p:txBody>
            </p:sp>
          </p:grpSp>
          <p:grpSp>
            <p:nvGrpSpPr>
              <p:cNvPr id="15" name="Group 65"/>
              <p:cNvGrpSpPr>
                <a:grpSpLocks/>
              </p:cNvGrpSpPr>
              <p:nvPr/>
            </p:nvGrpSpPr>
            <p:grpSpPr bwMode="auto">
              <a:xfrm>
                <a:off x="3711575" y="2789238"/>
                <a:ext cx="846138" cy="1784350"/>
                <a:chOff x="2064" y="1757"/>
                <a:chExt cx="533" cy="1124"/>
              </a:xfrm>
            </p:grpSpPr>
            <p:pic>
              <p:nvPicPr>
                <p:cNvPr id="140341" name="Picture 15" descr="Mapa2010_COD0121"/>
                <p:cNvPicPr>
                  <a:picLocks noChangeAspect="1" noChangeArrowheads="1"/>
                </p:cNvPicPr>
                <p:nvPr/>
              </p:nvPicPr>
              <p:blipFill>
                <a:blip r:embed="rId13" cstate="print"/>
                <a:srcRect t="5511" r="78857" b="33374"/>
                <a:stretch>
                  <a:fillRect/>
                </a:stretch>
              </p:blipFill>
              <p:spPr bwMode="auto">
                <a:xfrm>
                  <a:off x="2064" y="1883"/>
                  <a:ext cx="533" cy="998"/>
                </a:xfrm>
                <a:prstGeom prst="rect">
                  <a:avLst/>
                </a:prstGeom>
                <a:noFill/>
                <a:ln w="9525">
                  <a:noFill/>
                  <a:miter lim="800000"/>
                  <a:headEnd/>
                  <a:tailEnd/>
                </a:ln>
              </p:spPr>
            </p:pic>
            <p:sp>
              <p:nvSpPr>
                <p:cNvPr id="140342" name="Text Box 39"/>
                <p:cNvSpPr txBox="1">
                  <a:spLocks noChangeArrowheads="1"/>
                </p:cNvSpPr>
                <p:nvPr/>
              </p:nvSpPr>
              <p:spPr bwMode="auto">
                <a:xfrm>
                  <a:off x="2119" y="1757"/>
                  <a:ext cx="215"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LG12</a:t>
                  </a:r>
                </a:p>
              </p:txBody>
            </p:sp>
          </p:grpSp>
          <p:grpSp>
            <p:nvGrpSpPr>
              <p:cNvPr id="16" name="Group 66"/>
              <p:cNvGrpSpPr>
                <a:grpSpLocks/>
              </p:cNvGrpSpPr>
              <p:nvPr/>
            </p:nvGrpSpPr>
            <p:grpSpPr bwMode="auto">
              <a:xfrm>
                <a:off x="4740275" y="2789239"/>
                <a:ext cx="917575" cy="1990726"/>
                <a:chOff x="2699" y="1757"/>
                <a:chExt cx="578" cy="1254"/>
              </a:xfrm>
            </p:grpSpPr>
            <p:pic>
              <p:nvPicPr>
                <p:cNvPr id="140339" name="Picture 16" descr="Mapa2010_COD0131"/>
                <p:cNvPicPr>
                  <a:picLocks noChangeAspect="1" noChangeArrowheads="1"/>
                </p:cNvPicPr>
                <p:nvPr/>
              </p:nvPicPr>
              <p:blipFill>
                <a:blip r:embed="rId14" cstate="print"/>
                <a:srcRect t="11145" r="77072" b="19473"/>
                <a:stretch>
                  <a:fillRect/>
                </a:stretch>
              </p:blipFill>
              <p:spPr bwMode="auto">
                <a:xfrm>
                  <a:off x="2699" y="1878"/>
                  <a:ext cx="578" cy="1133"/>
                </a:xfrm>
                <a:prstGeom prst="rect">
                  <a:avLst/>
                </a:prstGeom>
                <a:noFill/>
                <a:ln w="9525">
                  <a:noFill/>
                  <a:miter lim="800000"/>
                  <a:headEnd/>
                  <a:tailEnd/>
                </a:ln>
              </p:spPr>
            </p:pic>
            <p:sp>
              <p:nvSpPr>
                <p:cNvPr id="140340" name="Text Box 40"/>
                <p:cNvSpPr txBox="1">
                  <a:spLocks noChangeArrowheads="1"/>
                </p:cNvSpPr>
                <p:nvPr/>
              </p:nvSpPr>
              <p:spPr bwMode="auto">
                <a:xfrm>
                  <a:off x="2729" y="1757"/>
                  <a:ext cx="237"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LG13</a:t>
                  </a:r>
                </a:p>
              </p:txBody>
            </p:sp>
          </p:grpSp>
          <p:grpSp>
            <p:nvGrpSpPr>
              <p:cNvPr id="17" name="Group 67"/>
              <p:cNvGrpSpPr>
                <a:grpSpLocks/>
              </p:cNvGrpSpPr>
              <p:nvPr/>
            </p:nvGrpSpPr>
            <p:grpSpPr bwMode="auto">
              <a:xfrm>
                <a:off x="5802313" y="2789238"/>
                <a:ext cx="846137" cy="1519237"/>
                <a:chOff x="3424" y="1757"/>
                <a:chExt cx="533" cy="957"/>
              </a:xfrm>
            </p:grpSpPr>
            <p:pic>
              <p:nvPicPr>
                <p:cNvPr id="140337" name="Picture 17" descr="Mapa2010_COD0141"/>
                <p:cNvPicPr>
                  <a:picLocks noChangeAspect="1" noChangeArrowheads="1"/>
                </p:cNvPicPr>
                <p:nvPr/>
              </p:nvPicPr>
              <p:blipFill>
                <a:blip r:embed="rId15" cstate="print"/>
                <a:srcRect t="11145" r="78857" b="36130"/>
                <a:stretch>
                  <a:fillRect/>
                </a:stretch>
              </p:blipFill>
              <p:spPr bwMode="auto">
                <a:xfrm>
                  <a:off x="3424" y="1853"/>
                  <a:ext cx="533" cy="861"/>
                </a:xfrm>
                <a:prstGeom prst="rect">
                  <a:avLst/>
                </a:prstGeom>
                <a:noFill/>
                <a:ln w="9525">
                  <a:noFill/>
                  <a:miter lim="800000"/>
                  <a:headEnd/>
                  <a:tailEnd/>
                </a:ln>
              </p:spPr>
            </p:pic>
            <p:sp>
              <p:nvSpPr>
                <p:cNvPr id="140338" name="Text Box 41"/>
                <p:cNvSpPr txBox="1">
                  <a:spLocks noChangeArrowheads="1"/>
                </p:cNvSpPr>
                <p:nvPr/>
              </p:nvSpPr>
              <p:spPr bwMode="auto">
                <a:xfrm>
                  <a:off x="3489" y="1757"/>
                  <a:ext cx="203"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LG14</a:t>
                  </a:r>
                </a:p>
              </p:txBody>
            </p:sp>
          </p:grpSp>
          <p:grpSp>
            <p:nvGrpSpPr>
              <p:cNvPr id="18" name="Group 68"/>
              <p:cNvGrpSpPr>
                <a:grpSpLocks/>
              </p:cNvGrpSpPr>
              <p:nvPr/>
            </p:nvGrpSpPr>
            <p:grpSpPr bwMode="auto">
              <a:xfrm>
                <a:off x="6810375" y="2789238"/>
                <a:ext cx="846138" cy="1592262"/>
                <a:chOff x="4059" y="1757"/>
                <a:chExt cx="533" cy="1003"/>
              </a:xfrm>
            </p:grpSpPr>
            <p:pic>
              <p:nvPicPr>
                <p:cNvPr id="140335" name="Picture 18" descr="Mapa2010_COD0151"/>
                <p:cNvPicPr>
                  <a:picLocks noChangeAspect="1" noChangeArrowheads="1"/>
                </p:cNvPicPr>
                <p:nvPr/>
              </p:nvPicPr>
              <p:blipFill>
                <a:blip r:embed="rId16" cstate="print"/>
                <a:srcRect t="8328" r="78857" b="36130"/>
                <a:stretch>
                  <a:fillRect/>
                </a:stretch>
              </p:blipFill>
              <p:spPr bwMode="auto">
                <a:xfrm>
                  <a:off x="4059" y="1853"/>
                  <a:ext cx="533" cy="907"/>
                </a:xfrm>
                <a:prstGeom prst="rect">
                  <a:avLst/>
                </a:prstGeom>
                <a:noFill/>
                <a:ln w="9525">
                  <a:noFill/>
                  <a:miter lim="800000"/>
                  <a:headEnd/>
                  <a:tailEnd/>
                </a:ln>
              </p:spPr>
            </p:pic>
            <p:sp>
              <p:nvSpPr>
                <p:cNvPr id="140336" name="Text Box 42"/>
                <p:cNvSpPr txBox="1">
                  <a:spLocks noChangeArrowheads="1"/>
                </p:cNvSpPr>
                <p:nvPr/>
              </p:nvSpPr>
              <p:spPr bwMode="auto">
                <a:xfrm>
                  <a:off x="4075" y="1757"/>
                  <a:ext cx="253"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LG15</a:t>
                  </a:r>
                </a:p>
              </p:txBody>
            </p:sp>
          </p:grpSp>
          <p:grpSp>
            <p:nvGrpSpPr>
              <p:cNvPr id="19" name="Group 69"/>
              <p:cNvGrpSpPr>
                <a:grpSpLocks/>
              </p:cNvGrpSpPr>
              <p:nvPr/>
            </p:nvGrpSpPr>
            <p:grpSpPr bwMode="auto">
              <a:xfrm>
                <a:off x="7818438" y="2789240"/>
                <a:ext cx="917575" cy="1647826"/>
                <a:chOff x="4694" y="1757"/>
                <a:chExt cx="578" cy="1038"/>
              </a:xfrm>
            </p:grpSpPr>
            <p:pic>
              <p:nvPicPr>
                <p:cNvPr id="140333" name="Picture 19" descr="Mapa2010_COD0161"/>
                <p:cNvPicPr>
                  <a:picLocks noChangeAspect="1" noChangeArrowheads="1"/>
                </p:cNvPicPr>
                <p:nvPr/>
              </p:nvPicPr>
              <p:blipFill>
                <a:blip r:embed="rId17" cstate="print"/>
                <a:srcRect t="13901" r="77072" b="30557"/>
                <a:stretch>
                  <a:fillRect/>
                </a:stretch>
              </p:blipFill>
              <p:spPr bwMode="auto">
                <a:xfrm>
                  <a:off x="4694" y="1888"/>
                  <a:ext cx="578" cy="907"/>
                </a:xfrm>
                <a:prstGeom prst="rect">
                  <a:avLst/>
                </a:prstGeom>
                <a:noFill/>
                <a:ln w="9525">
                  <a:noFill/>
                  <a:miter lim="800000"/>
                  <a:headEnd/>
                  <a:tailEnd/>
                </a:ln>
              </p:spPr>
            </p:pic>
            <p:sp>
              <p:nvSpPr>
                <p:cNvPr id="140334" name="Text Box 43"/>
                <p:cNvSpPr txBox="1">
                  <a:spLocks noChangeArrowheads="1"/>
                </p:cNvSpPr>
                <p:nvPr/>
              </p:nvSpPr>
              <p:spPr bwMode="auto">
                <a:xfrm>
                  <a:off x="4759" y="1757"/>
                  <a:ext cx="203"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LG16</a:t>
                  </a:r>
                </a:p>
              </p:txBody>
            </p:sp>
          </p:grpSp>
          <p:grpSp>
            <p:nvGrpSpPr>
              <p:cNvPr id="20" name="Group 70"/>
              <p:cNvGrpSpPr>
                <a:grpSpLocks/>
              </p:cNvGrpSpPr>
              <p:nvPr/>
            </p:nvGrpSpPr>
            <p:grpSpPr bwMode="auto">
              <a:xfrm>
                <a:off x="512763" y="5003800"/>
                <a:ext cx="846137" cy="1697038"/>
                <a:chOff x="295" y="3152"/>
                <a:chExt cx="533" cy="1069"/>
              </a:xfrm>
            </p:grpSpPr>
            <p:pic>
              <p:nvPicPr>
                <p:cNvPr id="140331" name="Picture 20" descr="Mapa2010_COD0171"/>
                <p:cNvPicPr>
                  <a:picLocks noChangeAspect="1" noChangeArrowheads="1"/>
                </p:cNvPicPr>
                <p:nvPr/>
              </p:nvPicPr>
              <p:blipFill>
                <a:blip r:embed="rId18" cstate="print"/>
                <a:srcRect t="14941" r="78857" b="27802"/>
                <a:stretch>
                  <a:fillRect/>
                </a:stretch>
              </p:blipFill>
              <p:spPr bwMode="auto">
                <a:xfrm>
                  <a:off x="295" y="3286"/>
                  <a:ext cx="533" cy="935"/>
                </a:xfrm>
                <a:prstGeom prst="rect">
                  <a:avLst/>
                </a:prstGeom>
                <a:noFill/>
                <a:ln w="9525">
                  <a:noFill/>
                  <a:miter lim="800000"/>
                  <a:headEnd/>
                  <a:tailEnd/>
                </a:ln>
              </p:spPr>
            </p:pic>
            <p:sp>
              <p:nvSpPr>
                <p:cNvPr id="140332" name="Text Box 44"/>
                <p:cNvSpPr txBox="1">
                  <a:spLocks noChangeArrowheads="1"/>
                </p:cNvSpPr>
                <p:nvPr/>
              </p:nvSpPr>
              <p:spPr bwMode="auto">
                <a:xfrm>
                  <a:off x="359" y="3152"/>
                  <a:ext cx="225"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LG17</a:t>
                  </a:r>
                </a:p>
              </p:txBody>
            </p:sp>
          </p:grpSp>
          <p:grpSp>
            <p:nvGrpSpPr>
              <p:cNvPr id="21" name="Group 71"/>
              <p:cNvGrpSpPr>
                <a:grpSpLocks/>
              </p:cNvGrpSpPr>
              <p:nvPr/>
            </p:nvGrpSpPr>
            <p:grpSpPr bwMode="auto">
              <a:xfrm>
                <a:off x="1576388" y="5003800"/>
                <a:ext cx="846137" cy="900113"/>
                <a:chOff x="839" y="3152"/>
                <a:chExt cx="533" cy="567"/>
              </a:xfrm>
            </p:grpSpPr>
            <p:pic>
              <p:nvPicPr>
                <p:cNvPr id="140329" name="Picture 21" descr="Mapa2010_COD0181"/>
                <p:cNvPicPr>
                  <a:picLocks noChangeAspect="1" noChangeArrowheads="1"/>
                </p:cNvPicPr>
                <p:nvPr/>
              </p:nvPicPr>
              <p:blipFill>
                <a:blip r:embed="rId19" cstate="print"/>
                <a:srcRect t="13901" r="78857" b="58359"/>
                <a:stretch>
                  <a:fillRect/>
                </a:stretch>
              </p:blipFill>
              <p:spPr bwMode="auto">
                <a:xfrm>
                  <a:off x="839" y="3266"/>
                  <a:ext cx="533" cy="453"/>
                </a:xfrm>
                <a:prstGeom prst="rect">
                  <a:avLst/>
                </a:prstGeom>
                <a:noFill/>
                <a:ln w="9525">
                  <a:noFill/>
                  <a:miter lim="800000"/>
                  <a:headEnd/>
                  <a:tailEnd/>
                </a:ln>
              </p:spPr>
            </p:pic>
            <p:sp>
              <p:nvSpPr>
                <p:cNvPr id="140330" name="Text Box 45"/>
                <p:cNvSpPr txBox="1">
                  <a:spLocks noChangeArrowheads="1"/>
                </p:cNvSpPr>
                <p:nvPr/>
              </p:nvSpPr>
              <p:spPr bwMode="auto">
                <a:xfrm>
                  <a:off x="904" y="3152"/>
                  <a:ext cx="189"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LG18</a:t>
                  </a:r>
                </a:p>
              </p:txBody>
            </p:sp>
          </p:grpSp>
          <p:grpSp>
            <p:nvGrpSpPr>
              <p:cNvPr id="22" name="Group 72"/>
              <p:cNvGrpSpPr>
                <a:grpSpLocks/>
              </p:cNvGrpSpPr>
              <p:nvPr/>
            </p:nvGrpSpPr>
            <p:grpSpPr bwMode="auto">
              <a:xfrm>
                <a:off x="2641600" y="5003800"/>
                <a:ext cx="774700" cy="1117600"/>
                <a:chOff x="1520" y="3152"/>
                <a:chExt cx="488" cy="704"/>
              </a:xfrm>
            </p:grpSpPr>
            <p:pic>
              <p:nvPicPr>
                <p:cNvPr id="140327" name="Picture 22" descr="Mapa2010_COD0191"/>
                <p:cNvPicPr>
                  <a:picLocks noChangeAspect="1" noChangeArrowheads="1"/>
                </p:cNvPicPr>
                <p:nvPr/>
              </p:nvPicPr>
              <p:blipFill>
                <a:blip r:embed="rId20" cstate="print"/>
                <a:srcRect t="13840" r="80643" b="50031"/>
                <a:stretch>
                  <a:fillRect/>
                </a:stretch>
              </p:blipFill>
              <p:spPr bwMode="auto">
                <a:xfrm>
                  <a:off x="1520" y="3266"/>
                  <a:ext cx="488" cy="590"/>
                </a:xfrm>
                <a:prstGeom prst="rect">
                  <a:avLst/>
                </a:prstGeom>
                <a:noFill/>
                <a:ln w="9525">
                  <a:noFill/>
                  <a:miter lim="800000"/>
                  <a:headEnd/>
                  <a:tailEnd/>
                </a:ln>
              </p:spPr>
            </p:pic>
            <p:sp>
              <p:nvSpPr>
                <p:cNvPr id="140328" name="Text Box 46"/>
                <p:cNvSpPr txBox="1">
                  <a:spLocks noChangeArrowheads="1"/>
                </p:cNvSpPr>
                <p:nvPr/>
              </p:nvSpPr>
              <p:spPr bwMode="auto">
                <a:xfrm>
                  <a:off x="1600" y="3152"/>
                  <a:ext cx="229"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LG19</a:t>
                  </a:r>
                </a:p>
              </p:txBody>
            </p:sp>
          </p:grpSp>
          <p:grpSp>
            <p:nvGrpSpPr>
              <p:cNvPr id="23" name="Group 73"/>
              <p:cNvGrpSpPr>
                <a:grpSpLocks/>
              </p:cNvGrpSpPr>
              <p:nvPr/>
            </p:nvGrpSpPr>
            <p:grpSpPr bwMode="auto">
              <a:xfrm>
                <a:off x="3713163" y="5003800"/>
                <a:ext cx="846137" cy="1117600"/>
                <a:chOff x="2064" y="3152"/>
                <a:chExt cx="533" cy="704"/>
              </a:xfrm>
            </p:grpSpPr>
            <p:pic>
              <p:nvPicPr>
                <p:cNvPr id="140325" name="Picture 23" descr="Mapa2010_COD0201"/>
                <p:cNvPicPr>
                  <a:picLocks noChangeAspect="1" noChangeArrowheads="1"/>
                </p:cNvPicPr>
                <p:nvPr/>
              </p:nvPicPr>
              <p:blipFill>
                <a:blip r:embed="rId21" cstate="print"/>
                <a:srcRect t="13840" r="78857" b="50031"/>
                <a:stretch>
                  <a:fillRect/>
                </a:stretch>
              </p:blipFill>
              <p:spPr bwMode="auto">
                <a:xfrm>
                  <a:off x="2064" y="3266"/>
                  <a:ext cx="533" cy="590"/>
                </a:xfrm>
                <a:prstGeom prst="rect">
                  <a:avLst/>
                </a:prstGeom>
                <a:noFill/>
                <a:ln w="9525">
                  <a:noFill/>
                  <a:miter lim="800000"/>
                  <a:headEnd/>
                  <a:tailEnd/>
                </a:ln>
              </p:spPr>
            </p:pic>
            <p:sp>
              <p:nvSpPr>
                <p:cNvPr id="140326" name="Text Box 48"/>
                <p:cNvSpPr txBox="1">
                  <a:spLocks noChangeArrowheads="1"/>
                </p:cNvSpPr>
                <p:nvPr/>
              </p:nvSpPr>
              <p:spPr bwMode="auto">
                <a:xfrm>
                  <a:off x="2129" y="3152"/>
                  <a:ext cx="204"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LG20</a:t>
                  </a:r>
                </a:p>
              </p:txBody>
            </p:sp>
          </p:grpSp>
          <p:grpSp>
            <p:nvGrpSpPr>
              <p:cNvPr id="24" name="Group 74"/>
              <p:cNvGrpSpPr>
                <a:grpSpLocks/>
              </p:cNvGrpSpPr>
              <p:nvPr/>
            </p:nvGrpSpPr>
            <p:grpSpPr bwMode="auto">
              <a:xfrm>
                <a:off x="4754563" y="5003800"/>
                <a:ext cx="774700" cy="852488"/>
                <a:chOff x="2790" y="3152"/>
                <a:chExt cx="488" cy="537"/>
              </a:xfrm>
            </p:grpSpPr>
            <p:pic>
              <p:nvPicPr>
                <p:cNvPr id="140323" name="Picture 24" descr="Mapa2010_COD0211"/>
                <p:cNvPicPr>
                  <a:picLocks noChangeAspect="1" noChangeArrowheads="1"/>
                </p:cNvPicPr>
                <p:nvPr/>
              </p:nvPicPr>
              <p:blipFill>
                <a:blip r:embed="rId22" cstate="print"/>
                <a:srcRect t="13901" r="80643" b="61115"/>
                <a:stretch>
                  <a:fillRect/>
                </a:stretch>
              </p:blipFill>
              <p:spPr bwMode="auto">
                <a:xfrm>
                  <a:off x="2790" y="3281"/>
                  <a:ext cx="488" cy="408"/>
                </a:xfrm>
                <a:prstGeom prst="rect">
                  <a:avLst/>
                </a:prstGeom>
                <a:noFill/>
                <a:ln w="9525">
                  <a:noFill/>
                  <a:miter lim="800000"/>
                  <a:headEnd/>
                  <a:tailEnd/>
                </a:ln>
              </p:spPr>
            </p:pic>
            <p:sp>
              <p:nvSpPr>
                <p:cNvPr id="140324" name="Text Box 49"/>
                <p:cNvSpPr txBox="1">
                  <a:spLocks noChangeArrowheads="1"/>
                </p:cNvSpPr>
                <p:nvPr/>
              </p:nvSpPr>
              <p:spPr bwMode="auto">
                <a:xfrm>
                  <a:off x="2850" y="3152"/>
                  <a:ext cx="188"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LG21</a:t>
                  </a:r>
                </a:p>
              </p:txBody>
            </p:sp>
          </p:grpSp>
          <p:grpSp>
            <p:nvGrpSpPr>
              <p:cNvPr id="25" name="Group 75"/>
              <p:cNvGrpSpPr>
                <a:grpSpLocks/>
              </p:cNvGrpSpPr>
              <p:nvPr/>
            </p:nvGrpSpPr>
            <p:grpSpPr bwMode="auto">
              <a:xfrm>
                <a:off x="5818188" y="5003800"/>
                <a:ext cx="846137" cy="1387475"/>
                <a:chOff x="3470" y="3152"/>
                <a:chExt cx="533" cy="874"/>
              </a:xfrm>
            </p:grpSpPr>
            <p:pic>
              <p:nvPicPr>
                <p:cNvPr id="140321" name="Picture 25" descr="Mapa2010_COD0221"/>
                <p:cNvPicPr>
                  <a:picLocks noChangeAspect="1" noChangeArrowheads="1"/>
                </p:cNvPicPr>
                <p:nvPr/>
              </p:nvPicPr>
              <p:blipFill>
                <a:blip r:embed="rId23" cstate="print"/>
                <a:srcRect t="5573" r="78857" b="47275"/>
                <a:stretch>
                  <a:fillRect/>
                </a:stretch>
              </p:blipFill>
              <p:spPr bwMode="auto">
                <a:xfrm>
                  <a:off x="3470" y="3256"/>
                  <a:ext cx="533" cy="770"/>
                </a:xfrm>
                <a:prstGeom prst="rect">
                  <a:avLst/>
                </a:prstGeom>
                <a:noFill/>
                <a:ln w="9525">
                  <a:noFill/>
                  <a:miter lim="800000"/>
                  <a:headEnd/>
                  <a:tailEnd/>
                </a:ln>
              </p:spPr>
            </p:pic>
            <p:sp>
              <p:nvSpPr>
                <p:cNvPr id="140322" name="Text Box 50"/>
                <p:cNvSpPr txBox="1">
                  <a:spLocks noChangeArrowheads="1"/>
                </p:cNvSpPr>
                <p:nvPr/>
              </p:nvSpPr>
              <p:spPr bwMode="auto">
                <a:xfrm>
                  <a:off x="3485" y="3152"/>
                  <a:ext cx="244"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LG22</a:t>
                  </a:r>
                </a:p>
              </p:txBody>
            </p:sp>
          </p:grpSp>
          <p:grpSp>
            <p:nvGrpSpPr>
              <p:cNvPr id="26" name="Group 76"/>
              <p:cNvGrpSpPr>
                <a:grpSpLocks/>
              </p:cNvGrpSpPr>
              <p:nvPr/>
            </p:nvGrpSpPr>
            <p:grpSpPr bwMode="auto">
              <a:xfrm>
                <a:off x="6808788" y="5003800"/>
                <a:ext cx="846137" cy="1563688"/>
                <a:chOff x="3923" y="3152"/>
                <a:chExt cx="533" cy="985"/>
              </a:xfrm>
            </p:grpSpPr>
            <p:pic>
              <p:nvPicPr>
                <p:cNvPr id="140319" name="Picture 26" descr="Mapa2010_COD0231"/>
                <p:cNvPicPr>
                  <a:picLocks noChangeAspect="1" noChangeArrowheads="1"/>
                </p:cNvPicPr>
                <p:nvPr/>
              </p:nvPicPr>
              <p:blipFill>
                <a:blip r:embed="rId24" cstate="print"/>
                <a:srcRect t="13901" r="78857" b="33374"/>
                <a:stretch>
                  <a:fillRect/>
                </a:stretch>
              </p:blipFill>
              <p:spPr bwMode="auto">
                <a:xfrm>
                  <a:off x="3923" y="3276"/>
                  <a:ext cx="533" cy="861"/>
                </a:xfrm>
                <a:prstGeom prst="rect">
                  <a:avLst/>
                </a:prstGeom>
                <a:noFill/>
                <a:ln w="9525">
                  <a:noFill/>
                  <a:miter lim="800000"/>
                  <a:headEnd/>
                  <a:tailEnd/>
                </a:ln>
              </p:spPr>
            </p:pic>
            <p:sp>
              <p:nvSpPr>
                <p:cNvPr id="140320" name="Text Box 51"/>
                <p:cNvSpPr txBox="1">
                  <a:spLocks noChangeArrowheads="1"/>
                </p:cNvSpPr>
                <p:nvPr/>
              </p:nvSpPr>
              <p:spPr bwMode="auto">
                <a:xfrm>
                  <a:off x="3979" y="3152"/>
                  <a:ext cx="213"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LG23</a:t>
                  </a:r>
                </a:p>
              </p:txBody>
            </p:sp>
          </p:grpSp>
          <p:grpSp>
            <p:nvGrpSpPr>
              <p:cNvPr id="27" name="Group 77"/>
              <p:cNvGrpSpPr>
                <a:grpSpLocks/>
              </p:cNvGrpSpPr>
              <p:nvPr/>
            </p:nvGrpSpPr>
            <p:grpSpPr bwMode="auto">
              <a:xfrm>
                <a:off x="7888288" y="5003800"/>
                <a:ext cx="701675" cy="452438"/>
                <a:chOff x="4513" y="3152"/>
                <a:chExt cx="442" cy="285"/>
              </a:xfrm>
            </p:grpSpPr>
            <p:pic>
              <p:nvPicPr>
                <p:cNvPr id="140317" name="Picture 27" descr="Mapa2010_COD0241"/>
                <p:cNvPicPr>
                  <a:picLocks noChangeAspect="1" noChangeArrowheads="1"/>
                </p:cNvPicPr>
                <p:nvPr/>
              </p:nvPicPr>
              <p:blipFill>
                <a:blip r:embed="rId25" cstate="print"/>
                <a:srcRect t="13901" r="82468" b="75015"/>
                <a:stretch>
                  <a:fillRect/>
                </a:stretch>
              </p:blipFill>
              <p:spPr bwMode="auto">
                <a:xfrm>
                  <a:off x="4513" y="3256"/>
                  <a:ext cx="442" cy="181"/>
                </a:xfrm>
                <a:prstGeom prst="rect">
                  <a:avLst/>
                </a:prstGeom>
                <a:noFill/>
                <a:ln w="9525">
                  <a:noFill/>
                  <a:miter lim="800000"/>
                  <a:headEnd/>
                  <a:tailEnd/>
                </a:ln>
              </p:spPr>
            </p:pic>
            <p:sp>
              <p:nvSpPr>
                <p:cNvPr id="140318" name="Text Box 52"/>
                <p:cNvSpPr txBox="1">
                  <a:spLocks noChangeArrowheads="1"/>
                </p:cNvSpPr>
                <p:nvPr/>
              </p:nvSpPr>
              <p:spPr bwMode="auto">
                <a:xfrm>
                  <a:off x="4553" y="3152"/>
                  <a:ext cx="184" cy="91"/>
                </a:xfrm>
                <a:prstGeom prst="rect">
                  <a:avLst/>
                </a:prstGeom>
                <a:noFill/>
                <a:ln w="9525">
                  <a:noFill/>
                  <a:miter lim="800000"/>
                  <a:headEnd/>
                  <a:tailEnd/>
                </a:ln>
              </p:spPr>
              <p:txBody>
                <a:bodyPr lIns="18000" tIns="10800" rIns="18000" bIns="10800">
                  <a:spAutoFit/>
                </a:bodyPr>
                <a:lstStyle/>
                <a:p>
                  <a:pPr algn="ctr"/>
                  <a:r>
                    <a:rPr lang="es-ES" sz="700" b="1">
                      <a:latin typeface="Arial" charset="0"/>
                      <a:cs typeface="Arial" charset="0"/>
                    </a:rPr>
                    <a:t>LG24</a:t>
                  </a:r>
                </a:p>
              </p:txBody>
            </p:sp>
          </p:grpSp>
        </p:grpSp>
        <p:sp>
          <p:nvSpPr>
            <p:cNvPr id="78" name="77 Rectángulo"/>
            <p:cNvSpPr/>
            <p:nvPr/>
          </p:nvSpPr>
          <p:spPr bwMode="auto">
            <a:xfrm>
              <a:off x="950032" y="764704"/>
              <a:ext cx="7632848" cy="5688632"/>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smtClean="0">
                <a:ln>
                  <a:noFill/>
                </a:ln>
                <a:solidFill>
                  <a:schemeClr val="tx1"/>
                </a:solidFill>
                <a:effectLst/>
                <a:latin typeface="Times New Roman" pitchFamily="18" charset="0"/>
              </a:endParaRPr>
            </a:p>
          </p:txBody>
        </p:sp>
      </p:grpSp>
      <p:pic>
        <p:nvPicPr>
          <p:cNvPr id="80" name="Picture 5" descr="C:\Documents and Settings\PC\Escritorio\Mytilus galloprovincialis 1.jpg"/>
          <p:cNvPicPr>
            <a:picLocks noChangeAspect="1" noChangeArrowheads="1"/>
          </p:cNvPicPr>
          <p:nvPr/>
        </p:nvPicPr>
        <p:blipFill>
          <a:blip r:embed="rId26"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81" name="Picture 6" descr="http://www.mardenoruega.es/var/ezflow_site/storage/images/b2c/escuela-del-pescado/gu%C3%ADa-de-especies/rodaballo/96587-6-nor-NO/Rodaballo_large.jpg">
            <a:hlinkClick r:id="rId27"/>
          </p:cNvPr>
          <p:cNvPicPr>
            <a:picLocks noChangeAspect="1" noChangeArrowheads="1"/>
          </p:cNvPicPr>
          <p:nvPr/>
        </p:nvPicPr>
        <p:blipFill>
          <a:blip r:embed="rId28" cstate="print"/>
          <a:srcRect/>
          <a:stretch>
            <a:fillRect/>
          </a:stretch>
        </p:blipFill>
        <p:spPr bwMode="auto">
          <a:xfrm>
            <a:off x="0" y="0"/>
            <a:ext cx="611560" cy="433436"/>
          </a:xfrm>
          <a:prstGeom prst="rect">
            <a:avLst/>
          </a:prstGeom>
          <a:noFill/>
        </p:spPr>
      </p:pic>
      <p:sp>
        <p:nvSpPr>
          <p:cNvPr id="82" name="81 CuadroTexto"/>
          <p:cNvSpPr txBox="1"/>
          <p:nvPr/>
        </p:nvSpPr>
        <p:spPr>
          <a:xfrm>
            <a:off x="971600" y="260648"/>
            <a:ext cx="720080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THE TURBOT GENETIC MAP </a:t>
            </a:r>
            <a:endParaRPr lang="es-ES" sz="2400" b="1" dirty="0">
              <a:latin typeface="Arial" pitchFamily="34" charset="0"/>
              <a:cs typeface="Arial" pitchFamily="34" charset="0"/>
            </a:endParaRPr>
          </a:p>
        </p:txBody>
      </p:sp>
      <p:sp>
        <p:nvSpPr>
          <p:cNvPr id="83" name="82 Rectángulo"/>
          <p:cNvSpPr/>
          <p:nvPr/>
        </p:nvSpPr>
        <p:spPr>
          <a:xfrm>
            <a:off x="6408521" y="6392361"/>
            <a:ext cx="1907895" cy="246221"/>
          </a:xfrm>
          <a:prstGeom prst="rect">
            <a:avLst/>
          </a:prstGeom>
        </p:spPr>
        <p:txBody>
          <a:bodyPr wrap="none">
            <a:spAutoFit/>
          </a:bodyPr>
          <a:lstStyle/>
          <a:p>
            <a:r>
              <a:rPr lang="es-ES" sz="1000" b="1" dirty="0" smtClean="0">
                <a:latin typeface="Arial" pitchFamily="34" charset="0"/>
                <a:cs typeface="Arial" pitchFamily="34" charset="0"/>
              </a:rPr>
              <a:t>Bouza et al  (</a:t>
            </a:r>
            <a:r>
              <a:rPr lang="es-ES" sz="1000" b="1" dirty="0" err="1" smtClean="0">
                <a:latin typeface="Arial" pitchFamily="34" charset="0"/>
                <a:cs typeface="Arial" pitchFamily="34" charset="0"/>
              </a:rPr>
              <a:t>Genetics</a:t>
            </a:r>
            <a:r>
              <a:rPr lang="es-ES" sz="1000" b="1" dirty="0" smtClean="0">
                <a:latin typeface="Arial" pitchFamily="34" charset="0"/>
                <a:cs typeface="Arial" pitchFamily="34" charset="0"/>
              </a:rPr>
              <a:t>, 2007)</a:t>
            </a:r>
            <a:endParaRPr lang="es-ES" sz="1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12" name="Picture 2"/>
          <p:cNvPicPr>
            <a:picLocks noChangeAspect="1" noChangeArrowheads="1"/>
          </p:cNvPicPr>
          <p:nvPr/>
        </p:nvPicPr>
        <p:blipFill>
          <a:blip r:embed="rId3" cstate="print"/>
          <a:srcRect/>
          <a:stretch>
            <a:fillRect/>
          </a:stretch>
        </p:blipFill>
        <p:spPr bwMode="auto">
          <a:xfrm>
            <a:off x="8303476" y="3959626"/>
            <a:ext cx="373677" cy="648222"/>
          </a:xfrm>
          <a:prstGeom prst="rect">
            <a:avLst/>
          </a:prstGeom>
          <a:noFill/>
          <a:ln w="9525">
            <a:noFill/>
            <a:miter lim="800000"/>
            <a:headEnd/>
            <a:tailEnd/>
          </a:ln>
        </p:spPr>
      </p:pic>
      <p:pic>
        <p:nvPicPr>
          <p:cNvPr id="47113" name="Picture 4"/>
          <p:cNvPicPr>
            <a:picLocks noChangeAspect="1" noChangeArrowheads="1"/>
          </p:cNvPicPr>
          <p:nvPr/>
        </p:nvPicPr>
        <p:blipFill>
          <a:blip r:embed="rId4" cstate="print"/>
          <a:srcRect/>
          <a:stretch>
            <a:fillRect/>
          </a:stretch>
        </p:blipFill>
        <p:spPr bwMode="auto">
          <a:xfrm>
            <a:off x="1836468" y="1052736"/>
            <a:ext cx="658893" cy="2732322"/>
          </a:xfrm>
          <a:prstGeom prst="rect">
            <a:avLst/>
          </a:prstGeom>
          <a:noFill/>
          <a:ln w="9525">
            <a:noFill/>
            <a:miter lim="800000"/>
            <a:headEnd/>
            <a:tailEnd/>
          </a:ln>
        </p:spPr>
      </p:pic>
      <p:pic>
        <p:nvPicPr>
          <p:cNvPr id="47114" name="Picture 5"/>
          <p:cNvPicPr>
            <a:picLocks noChangeAspect="1" noChangeArrowheads="1"/>
          </p:cNvPicPr>
          <p:nvPr/>
        </p:nvPicPr>
        <p:blipFill>
          <a:blip r:embed="rId5" cstate="print"/>
          <a:srcRect/>
          <a:stretch>
            <a:fillRect/>
          </a:stretch>
        </p:blipFill>
        <p:spPr bwMode="auto">
          <a:xfrm>
            <a:off x="2619308" y="1052736"/>
            <a:ext cx="657304" cy="2405990"/>
          </a:xfrm>
          <a:prstGeom prst="rect">
            <a:avLst/>
          </a:prstGeom>
          <a:noFill/>
          <a:ln w="9525">
            <a:noFill/>
            <a:miter lim="800000"/>
            <a:headEnd/>
            <a:tailEnd/>
          </a:ln>
        </p:spPr>
      </p:pic>
      <p:pic>
        <p:nvPicPr>
          <p:cNvPr id="47115" name="Picture 6"/>
          <p:cNvPicPr>
            <a:picLocks noChangeAspect="1" noChangeArrowheads="1"/>
          </p:cNvPicPr>
          <p:nvPr/>
        </p:nvPicPr>
        <p:blipFill>
          <a:blip r:embed="rId6" cstate="print"/>
          <a:srcRect/>
          <a:stretch>
            <a:fillRect/>
          </a:stretch>
        </p:blipFill>
        <p:spPr bwMode="auto">
          <a:xfrm>
            <a:off x="3330998" y="1052736"/>
            <a:ext cx="665686" cy="2674711"/>
          </a:xfrm>
          <a:prstGeom prst="rect">
            <a:avLst/>
          </a:prstGeom>
          <a:noFill/>
          <a:ln w="9525">
            <a:noFill/>
            <a:miter lim="800000"/>
            <a:headEnd/>
            <a:tailEnd/>
          </a:ln>
        </p:spPr>
      </p:pic>
      <p:pic>
        <p:nvPicPr>
          <p:cNvPr id="47116" name="Picture 7"/>
          <p:cNvPicPr>
            <a:picLocks noChangeAspect="1" noChangeArrowheads="1"/>
          </p:cNvPicPr>
          <p:nvPr/>
        </p:nvPicPr>
        <p:blipFill>
          <a:blip r:embed="rId7" cstate="print"/>
          <a:srcRect/>
          <a:stretch>
            <a:fillRect/>
          </a:stretch>
        </p:blipFill>
        <p:spPr bwMode="auto">
          <a:xfrm>
            <a:off x="4068691" y="1052736"/>
            <a:ext cx="667087" cy="2448838"/>
          </a:xfrm>
          <a:prstGeom prst="rect">
            <a:avLst/>
          </a:prstGeom>
          <a:noFill/>
          <a:ln w="9525">
            <a:noFill/>
            <a:miter lim="800000"/>
            <a:headEnd/>
            <a:tailEnd/>
          </a:ln>
        </p:spPr>
      </p:pic>
      <p:pic>
        <p:nvPicPr>
          <p:cNvPr id="47117" name="Picture 9"/>
          <p:cNvPicPr>
            <a:picLocks noChangeAspect="1" noChangeArrowheads="1"/>
          </p:cNvPicPr>
          <p:nvPr/>
        </p:nvPicPr>
        <p:blipFill>
          <a:blip r:embed="rId8" cstate="print"/>
          <a:srcRect/>
          <a:stretch>
            <a:fillRect/>
          </a:stretch>
        </p:blipFill>
        <p:spPr bwMode="auto">
          <a:xfrm>
            <a:off x="4788764" y="1052736"/>
            <a:ext cx="674673" cy="2376814"/>
          </a:xfrm>
          <a:prstGeom prst="rect">
            <a:avLst/>
          </a:prstGeom>
          <a:noFill/>
          <a:ln w="9525">
            <a:noFill/>
            <a:miter lim="800000"/>
            <a:headEnd/>
            <a:tailEnd/>
          </a:ln>
        </p:spPr>
      </p:pic>
      <p:pic>
        <p:nvPicPr>
          <p:cNvPr id="47118" name="Picture 10"/>
          <p:cNvPicPr>
            <a:picLocks noChangeAspect="1" noChangeArrowheads="1"/>
          </p:cNvPicPr>
          <p:nvPr/>
        </p:nvPicPr>
        <p:blipFill>
          <a:blip r:embed="rId9" cstate="print"/>
          <a:srcRect/>
          <a:stretch>
            <a:fillRect/>
          </a:stretch>
        </p:blipFill>
        <p:spPr bwMode="auto">
          <a:xfrm>
            <a:off x="5508836" y="1052736"/>
            <a:ext cx="681181" cy="1702887"/>
          </a:xfrm>
          <a:prstGeom prst="rect">
            <a:avLst/>
          </a:prstGeom>
          <a:noFill/>
          <a:ln w="9525">
            <a:noFill/>
            <a:miter lim="800000"/>
            <a:headEnd/>
            <a:tailEnd/>
          </a:ln>
        </p:spPr>
      </p:pic>
      <p:pic>
        <p:nvPicPr>
          <p:cNvPr id="47119" name="Picture 11"/>
          <p:cNvPicPr>
            <a:picLocks noChangeAspect="1" noChangeArrowheads="1"/>
          </p:cNvPicPr>
          <p:nvPr/>
        </p:nvPicPr>
        <p:blipFill>
          <a:blip r:embed="rId10" cstate="print"/>
          <a:srcRect/>
          <a:stretch>
            <a:fillRect/>
          </a:stretch>
        </p:blipFill>
        <p:spPr bwMode="auto">
          <a:xfrm>
            <a:off x="6869109" y="1052736"/>
            <a:ext cx="671395" cy="2136946"/>
          </a:xfrm>
          <a:prstGeom prst="rect">
            <a:avLst/>
          </a:prstGeom>
          <a:noFill/>
          <a:ln w="9525">
            <a:noFill/>
            <a:miter lim="800000"/>
            <a:headEnd/>
            <a:tailEnd/>
          </a:ln>
        </p:spPr>
      </p:pic>
      <p:pic>
        <p:nvPicPr>
          <p:cNvPr id="47120" name="Picture 12"/>
          <p:cNvPicPr>
            <a:picLocks noChangeAspect="1" noChangeArrowheads="1"/>
          </p:cNvPicPr>
          <p:nvPr/>
        </p:nvPicPr>
        <p:blipFill>
          <a:blip r:embed="rId11" cstate="print"/>
          <a:srcRect/>
          <a:stretch>
            <a:fillRect/>
          </a:stretch>
        </p:blipFill>
        <p:spPr bwMode="auto">
          <a:xfrm>
            <a:off x="7591752" y="1052736"/>
            <a:ext cx="663719" cy="1800616"/>
          </a:xfrm>
          <a:prstGeom prst="rect">
            <a:avLst/>
          </a:prstGeom>
          <a:noFill/>
          <a:ln w="9525">
            <a:noFill/>
            <a:miter lim="800000"/>
            <a:headEnd/>
            <a:tailEnd/>
          </a:ln>
        </p:spPr>
      </p:pic>
      <p:pic>
        <p:nvPicPr>
          <p:cNvPr id="47121" name="Picture 14"/>
          <p:cNvPicPr>
            <a:picLocks noChangeAspect="1" noChangeArrowheads="1"/>
          </p:cNvPicPr>
          <p:nvPr/>
        </p:nvPicPr>
        <p:blipFill>
          <a:blip r:embed="rId12" cstate="print"/>
          <a:srcRect/>
          <a:stretch>
            <a:fillRect/>
          </a:stretch>
        </p:blipFill>
        <p:spPr bwMode="auto">
          <a:xfrm>
            <a:off x="324316" y="3959626"/>
            <a:ext cx="720072" cy="2350910"/>
          </a:xfrm>
          <a:prstGeom prst="rect">
            <a:avLst/>
          </a:prstGeom>
          <a:noFill/>
          <a:ln w="9525">
            <a:noFill/>
            <a:miter lim="800000"/>
            <a:headEnd/>
            <a:tailEnd/>
          </a:ln>
        </p:spPr>
      </p:pic>
      <p:pic>
        <p:nvPicPr>
          <p:cNvPr id="47122" name="Picture 15"/>
          <p:cNvPicPr>
            <a:picLocks noChangeAspect="1" noChangeArrowheads="1"/>
          </p:cNvPicPr>
          <p:nvPr/>
        </p:nvPicPr>
        <p:blipFill>
          <a:blip r:embed="rId13" cstate="print"/>
          <a:srcRect/>
          <a:stretch>
            <a:fillRect/>
          </a:stretch>
        </p:blipFill>
        <p:spPr bwMode="auto">
          <a:xfrm>
            <a:off x="1116395" y="3959625"/>
            <a:ext cx="648065" cy="1937575"/>
          </a:xfrm>
          <a:prstGeom prst="rect">
            <a:avLst/>
          </a:prstGeom>
          <a:noFill/>
          <a:ln w="9525">
            <a:noFill/>
            <a:miter lim="800000"/>
            <a:headEnd/>
            <a:tailEnd/>
          </a:ln>
        </p:spPr>
      </p:pic>
      <p:pic>
        <p:nvPicPr>
          <p:cNvPr id="47123" name="Picture 16"/>
          <p:cNvPicPr>
            <a:picLocks noChangeAspect="1" noChangeArrowheads="1"/>
          </p:cNvPicPr>
          <p:nvPr/>
        </p:nvPicPr>
        <p:blipFill>
          <a:blip r:embed="rId14" cstate="print"/>
          <a:srcRect/>
          <a:stretch>
            <a:fillRect/>
          </a:stretch>
        </p:blipFill>
        <p:spPr bwMode="auto">
          <a:xfrm>
            <a:off x="1836468" y="3959627"/>
            <a:ext cx="727110" cy="1872640"/>
          </a:xfrm>
          <a:prstGeom prst="rect">
            <a:avLst/>
          </a:prstGeom>
          <a:noFill/>
          <a:ln w="9525">
            <a:noFill/>
            <a:miter lim="800000"/>
            <a:headEnd/>
            <a:tailEnd/>
          </a:ln>
        </p:spPr>
      </p:pic>
      <p:pic>
        <p:nvPicPr>
          <p:cNvPr id="47124" name="Picture 17"/>
          <p:cNvPicPr>
            <a:picLocks noChangeAspect="1" noChangeArrowheads="1"/>
          </p:cNvPicPr>
          <p:nvPr/>
        </p:nvPicPr>
        <p:blipFill>
          <a:blip r:embed="rId15" cstate="print"/>
          <a:srcRect/>
          <a:stretch>
            <a:fillRect/>
          </a:stretch>
        </p:blipFill>
        <p:spPr bwMode="auto">
          <a:xfrm>
            <a:off x="2627784" y="3933056"/>
            <a:ext cx="600608" cy="1997785"/>
          </a:xfrm>
          <a:prstGeom prst="rect">
            <a:avLst/>
          </a:prstGeom>
          <a:noFill/>
          <a:ln w="9525">
            <a:noFill/>
            <a:miter lim="800000"/>
            <a:headEnd/>
            <a:tailEnd/>
          </a:ln>
        </p:spPr>
      </p:pic>
      <p:pic>
        <p:nvPicPr>
          <p:cNvPr id="47125" name="Picture 18"/>
          <p:cNvPicPr>
            <a:picLocks noChangeAspect="1" noChangeArrowheads="1"/>
          </p:cNvPicPr>
          <p:nvPr/>
        </p:nvPicPr>
        <p:blipFill>
          <a:blip r:embed="rId16" cstate="print"/>
          <a:srcRect/>
          <a:stretch>
            <a:fillRect/>
          </a:stretch>
        </p:blipFill>
        <p:spPr bwMode="auto">
          <a:xfrm>
            <a:off x="4199064" y="3959626"/>
            <a:ext cx="591375" cy="1080370"/>
          </a:xfrm>
          <a:prstGeom prst="rect">
            <a:avLst/>
          </a:prstGeom>
          <a:noFill/>
          <a:ln w="9525">
            <a:noFill/>
            <a:miter lim="800000"/>
            <a:headEnd/>
            <a:tailEnd/>
          </a:ln>
        </p:spPr>
      </p:pic>
      <p:pic>
        <p:nvPicPr>
          <p:cNvPr id="47126" name="Picture 19"/>
          <p:cNvPicPr>
            <a:picLocks noChangeAspect="1" noChangeArrowheads="1"/>
          </p:cNvPicPr>
          <p:nvPr/>
        </p:nvPicPr>
        <p:blipFill>
          <a:blip r:embed="rId17" cstate="print"/>
          <a:srcRect/>
          <a:stretch>
            <a:fillRect/>
          </a:stretch>
        </p:blipFill>
        <p:spPr bwMode="auto">
          <a:xfrm>
            <a:off x="4920287" y="3959626"/>
            <a:ext cx="502901" cy="1380550"/>
          </a:xfrm>
          <a:prstGeom prst="rect">
            <a:avLst/>
          </a:prstGeom>
          <a:noFill/>
          <a:ln w="9525">
            <a:noFill/>
            <a:miter lim="800000"/>
            <a:headEnd/>
            <a:tailEnd/>
          </a:ln>
        </p:spPr>
      </p:pic>
      <p:pic>
        <p:nvPicPr>
          <p:cNvPr id="47127" name="Picture 20"/>
          <p:cNvPicPr>
            <a:picLocks noChangeAspect="1" noChangeArrowheads="1"/>
          </p:cNvPicPr>
          <p:nvPr/>
        </p:nvPicPr>
        <p:blipFill>
          <a:blip r:embed="rId18" cstate="print"/>
          <a:srcRect/>
          <a:stretch>
            <a:fillRect/>
          </a:stretch>
        </p:blipFill>
        <p:spPr bwMode="auto">
          <a:xfrm>
            <a:off x="5523814" y="3959627"/>
            <a:ext cx="691453" cy="1296444"/>
          </a:xfrm>
          <a:prstGeom prst="rect">
            <a:avLst/>
          </a:prstGeom>
          <a:noFill/>
          <a:ln w="9525">
            <a:noFill/>
            <a:miter lim="800000"/>
            <a:headEnd/>
            <a:tailEnd/>
          </a:ln>
        </p:spPr>
      </p:pic>
      <p:pic>
        <p:nvPicPr>
          <p:cNvPr id="47128" name="Picture 21"/>
          <p:cNvPicPr>
            <a:picLocks noChangeAspect="1" noChangeArrowheads="1"/>
          </p:cNvPicPr>
          <p:nvPr/>
        </p:nvPicPr>
        <p:blipFill>
          <a:blip r:embed="rId19" cstate="print"/>
          <a:srcRect/>
          <a:stretch>
            <a:fillRect/>
          </a:stretch>
        </p:blipFill>
        <p:spPr bwMode="auto">
          <a:xfrm>
            <a:off x="6262569" y="3959626"/>
            <a:ext cx="672771" cy="1014712"/>
          </a:xfrm>
          <a:prstGeom prst="rect">
            <a:avLst/>
          </a:prstGeom>
          <a:noFill/>
          <a:ln w="9525">
            <a:noFill/>
            <a:miter lim="800000"/>
            <a:headEnd/>
            <a:tailEnd/>
          </a:ln>
        </p:spPr>
      </p:pic>
      <p:pic>
        <p:nvPicPr>
          <p:cNvPr id="47129" name="Picture 22"/>
          <p:cNvPicPr>
            <a:picLocks noChangeAspect="1" noChangeArrowheads="1"/>
          </p:cNvPicPr>
          <p:nvPr/>
        </p:nvPicPr>
        <p:blipFill>
          <a:blip r:embed="rId20" cstate="print"/>
          <a:srcRect/>
          <a:stretch>
            <a:fillRect/>
          </a:stretch>
        </p:blipFill>
        <p:spPr bwMode="auto">
          <a:xfrm>
            <a:off x="6888644" y="3959627"/>
            <a:ext cx="679901" cy="1584542"/>
          </a:xfrm>
          <a:prstGeom prst="rect">
            <a:avLst/>
          </a:prstGeom>
          <a:noFill/>
          <a:ln w="9525">
            <a:noFill/>
            <a:miter lim="800000"/>
            <a:headEnd/>
            <a:tailEnd/>
          </a:ln>
        </p:spPr>
      </p:pic>
      <p:pic>
        <p:nvPicPr>
          <p:cNvPr id="47130" name="Picture 23"/>
          <p:cNvPicPr>
            <a:picLocks noChangeAspect="1" noChangeArrowheads="1"/>
          </p:cNvPicPr>
          <p:nvPr/>
        </p:nvPicPr>
        <p:blipFill>
          <a:blip r:embed="rId21" cstate="print"/>
          <a:srcRect/>
          <a:stretch>
            <a:fillRect/>
          </a:stretch>
        </p:blipFill>
        <p:spPr bwMode="auto">
          <a:xfrm>
            <a:off x="7621876" y="3959626"/>
            <a:ext cx="609593" cy="1718072"/>
          </a:xfrm>
          <a:prstGeom prst="rect">
            <a:avLst/>
          </a:prstGeom>
          <a:noFill/>
          <a:ln w="9525">
            <a:noFill/>
            <a:miter lim="800000"/>
            <a:headEnd/>
            <a:tailEnd/>
          </a:ln>
        </p:spPr>
      </p:pic>
      <p:pic>
        <p:nvPicPr>
          <p:cNvPr id="47131" name="Picture 25"/>
          <p:cNvPicPr>
            <a:picLocks noChangeAspect="1" noChangeArrowheads="1"/>
          </p:cNvPicPr>
          <p:nvPr/>
        </p:nvPicPr>
        <p:blipFill>
          <a:blip r:embed="rId22" cstate="print"/>
          <a:srcRect/>
          <a:stretch>
            <a:fillRect/>
          </a:stretch>
        </p:blipFill>
        <p:spPr bwMode="auto">
          <a:xfrm>
            <a:off x="8237246" y="1052736"/>
            <a:ext cx="655929" cy="1728592"/>
          </a:xfrm>
          <a:prstGeom prst="rect">
            <a:avLst/>
          </a:prstGeom>
          <a:noFill/>
          <a:ln w="9525">
            <a:noFill/>
            <a:miter lim="800000"/>
            <a:headEnd/>
            <a:tailEnd/>
          </a:ln>
        </p:spPr>
      </p:pic>
      <p:pic>
        <p:nvPicPr>
          <p:cNvPr id="47132" name="Picture 1"/>
          <p:cNvPicPr>
            <a:picLocks noChangeAspect="1" noChangeArrowheads="1"/>
          </p:cNvPicPr>
          <p:nvPr/>
        </p:nvPicPr>
        <p:blipFill>
          <a:blip r:embed="rId23" cstate="print"/>
          <a:srcRect/>
          <a:stretch>
            <a:fillRect/>
          </a:stretch>
        </p:blipFill>
        <p:spPr bwMode="auto">
          <a:xfrm>
            <a:off x="3420626" y="3953256"/>
            <a:ext cx="609155" cy="2141206"/>
          </a:xfrm>
          <a:prstGeom prst="rect">
            <a:avLst/>
          </a:prstGeom>
          <a:noFill/>
          <a:ln w="9525">
            <a:noFill/>
            <a:miter lim="800000"/>
            <a:headEnd/>
            <a:tailEnd/>
          </a:ln>
        </p:spPr>
      </p:pic>
      <p:pic>
        <p:nvPicPr>
          <p:cNvPr id="47133" name="Picture 2"/>
          <p:cNvPicPr>
            <a:picLocks noChangeAspect="1" noChangeArrowheads="1"/>
          </p:cNvPicPr>
          <p:nvPr/>
        </p:nvPicPr>
        <p:blipFill>
          <a:blip r:embed="rId24" cstate="print"/>
          <a:srcRect/>
          <a:stretch>
            <a:fillRect/>
          </a:stretch>
        </p:blipFill>
        <p:spPr bwMode="auto">
          <a:xfrm>
            <a:off x="6156901" y="1052736"/>
            <a:ext cx="637539" cy="2038498"/>
          </a:xfrm>
          <a:prstGeom prst="rect">
            <a:avLst/>
          </a:prstGeom>
          <a:noFill/>
          <a:ln w="9525">
            <a:noFill/>
            <a:miter lim="800000"/>
            <a:headEnd/>
            <a:tailEnd/>
          </a:ln>
        </p:spPr>
      </p:pic>
      <p:pic>
        <p:nvPicPr>
          <p:cNvPr id="47111" name="Picture 2"/>
          <p:cNvPicPr>
            <a:picLocks noChangeAspect="1" noChangeArrowheads="1"/>
          </p:cNvPicPr>
          <p:nvPr/>
        </p:nvPicPr>
        <p:blipFill>
          <a:blip r:embed="rId25" cstate="print"/>
          <a:srcRect/>
          <a:stretch>
            <a:fillRect/>
          </a:stretch>
        </p:blipFill>
        <p:spPr bwMode="auto">
          <a:xfrm>
            <a:off x="179512" y="1052736"/>
            <a:ext cx="716224" cy="2561601"/>
          </a:xfrm>
          <a:prstGeom prst="rect">
            <a:avLst/>
          </a:prstGeom>
          <a:noFill/>
          <a:ln w="9525">
            <a:noFill/>
            <a:miter lim="800000"/>
            <a:headEnd/>
            <a:tailEnd/>
          </a:ln>
        </p:spPr>
      </p:pic>
      <p:pic>
        <p:nvPicPr>
          <p:cNvPr id="47109" name="Picture 2"/>
          <p:cNvPicPr>
            <a:picLocks noChangeAspect="1" noChangeArrowheads="1"/>
          </p:cNvPicPr>
          <p:nvPr/>
        </p:nvPicPr>
        <p:blipFill>
          <a:blip r:embed="rId26" cstate="print"/>
          <a:srcRect/>
          <a:stretch>
            <a:fillRect/>
          </a:stretch>
        </p:blipFill>
        <p:spPr bwMode="auto">
          <a:xfrm>
            <a:off x="972381" y="1052736"/>
            <a:ext cx="735644" cy="2561031"/>
          </a:xfrm>
          <a:prstGeom prst="rect">
            <a:avLst/>
          </a:prstGeom>
          <a:noFill/>
          <a:ln w="9525">
            <a:noFill/>
            <a:miter lim="800000"/>
            <a:headEnd/>
            <a:tailEnd/>
          </a:ln>
        </p:spPr>
      </p:pic>
      <p:grpSp>
        <p:nvGrpSpPr>
          <p:cNvPr id="2" name="68 Grupo"/>
          <p:cNvGrpSpPr/>
          <p:nvPr/>
        </p:nvGrpSpPr>
        <p:grpSpPr>
          <a:xfrm>
            <a:off x="434240" y="1340768"/>
            <a:ext cx="7604510" cy="4938816"/>
            <a:chOff x="434240" y="1340768"/>
            <a:chExt cx="7604510" cy="4938816"/>
          </a:xfrm>
        </p:grpSpPr>
        <p:cxnSp>
          <p:nvCxnSpPr>
            <p:cNvPr id="40" name="39 Conector recto"/>
            <p:cNvCxnSpPr/>
            <p:nvPr/>
          </p:nvCxnSpPr>
          <p:spPr>
            <a:xfrm rot="5400000">
              <a:off x="6083564" y="2139374"/>
              <a:ext cx="571504"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31 CuadroTexto"/>
            <p:cNvSpPr txBox="1"/>
            <p:nvPr/>
          </p:nvSpPr>
          <p:spPr>
            <a:xfrm>
              <a:off x="4727715" y="6002585"/>
              <a:ext cx="3311035" cy="276999"/>
            </a:xfrm>
            <a:prstGeom prst="rect">
              <a:avLst/>
            </a:prstGeom>
            <a:noFill/>
          </p:spPr>
          <p:txBody>
            <a:bodyPr wrap="none" rtlCol="0">
              <a:spAutoFit/>
            </a:bodyPr>
            <a:lstStyle/>
            <a:p>
              <a:r>
                <a:rPr lang="es-ES" sz="1200" b="1" dirty="0" err="1" smtClean="0">
                  <a:solidFill>
                    <a:srgbClr val="FF0000"/>
                  </a:solidFill>
                  <a:latin typeface="Arial" pitchFamily="34" charset="0"/>
                  <a:cs typeface="Arial" pitchFamily="34" charset="0"/>
                </a:rPr>
                <a:t>QTLs</a:t>
              </a:r>
              <a:r>
                <a:rPr lang="es-ES" sz="1200" b="1" dirty="0" smtClean="0">
                  <a:solidFill>
                    <a:srgbClr val="FF0000"/>
                  </a:solidFill>
                  <a:latin typeface="Arial" pitchFamily="34" charset="0"/>
                  <a:cs typeface="Arial" pitchFamily="34" charset="0"/>
                </a:rPr>
                <a:t> </a:t>
              </a:r>
              <a:r>
                <a:rPr lang="es-ES" sz="1200" b="1" dirty="0" err="1" smtClean="0">
                  <a:solidFill>
                    <a:srgbClr val="FF0000"/>
                  </a:solidFill>
                  <a:latin typeface="Arial" pitchFamily="34" charset="0"/>
                  <a:cs typeface="Arial" pitchFamily="34" charset="0"/>
                </a:rPr>
                <a:t>resistance</a:t>
              </a:r>
              <a:r>
                <a:rPr lang="es-ES" sz="1200" b="1" dirty="0" smtClean="0">
                  <a:solidFill>
                    <a:srgbClr val="FF0000"/>
                  </a:solidFill>
                  <a:latin typeface="Arial" pitchFamily="34" charset="0"/>
                  <a:cs typeface="Arial" pitchFamily="34" charset="0"/>
                </a:rPr>
                <a:t>  AS </a:t>
              </a:r>
              <a:r>
                <a:rPr lang="es-ES" sz="1200" dirty="0" smtClean="0">
                  <a:solidFill>
                    <a:srgbClr val="FF0000"/>
                  </a:solidFill>
                  <a:latin typeface="Arial" pitchFamily="34" charset="0"/>
                  <a:cs typeface="Arial" pitchFamily="34" charset="0"/>
                </a:rPr>
                <a:t>(BMC </a:t>
              </a:r>
              <a:r>
                <a:rPr lang="es-ES" sz="1200" dirty="0" err="1" smtClean="0">
                  <a:solidFill>
                    <a:srgbClr val="FF0000"/>
                  </a:solidFill>
                  <a:latin typeface="Arial" pitchFamily="34" charset="0"/>
                  <a:cs typeface="Arial" pitchFamily="34" charset="0"/>
                </a:rPr>
                <a:t>Genomics</a:t>
              </a:r>
              <a:r>
                <a:rPr lang="es-ES" sz="1200" dirty="0" smtClean="0">
                  <a:solidFill>
                    <a:srgbClr val="FF0000"/>
                  </a:solidFill>
                  <a:latin typeface="Arial" pitchFamily="34" charset="0"/>
                  <a:cs typeface="Arial" pitchFamily="34" charset="0"/>
                </a:rPr>
                <a:t>, 2011)</a:t>
              </a:r>
              <a:endParaRPr lang="es-ES" sz="1200" b="1" dirty="0">
                <a:solidFill>
                  <a:srgbClr val="FF0000"/>
                </a:solidFill>
                <a:latin typeface="Arial" pitchFamily="34" charset="0"/>
                <a:cs typeface="Arial" pitchFamily="34" charset="0"/>
              </a:endParaRPr>
            </a:p>
          </p:txBody>
        </p:sp>
        <p:cxnSp>
          <p:nvCxnSpPr>
            <p:cNvPr id="35" name="34 Conector recto"/>
            <p:cNvCxnSpPr/>
            <p:nvPr/>
          </p:nvCxnSpPr>
          <p:spPr>
            <a:xfrm rot="5400000">
              <a:off x="292158" y="1640102"/>
              <a:ext cx="285752"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5400000">
              <a:off x="3959288" y="1697164"/>
              <a:ext cx="714380"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rot="5400000">
              <a:off x="3500430" y="2067936"/>
              <a:ext cx="1428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5400000">
              <a:off x="2785256" y="5211208"/>
              <a:ext cx="142876" cy="1588"/>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66 Grupo"/>
          <p:cNvGrpSpPr/>
          <p:nvPr/>
        </p:nvGrpSpPr>
        <p:grpSpPr>
          <a:xfrm>
            <a:off x="3574460" y="1629842"/>
            <a:ext cx="4093884" cy="4001670"/>
            <a:chOff x="3574460" y="1629842"/>
            <a:chExt cx="4093884" cy="4001670"/>
          </a:xfrm>
        </p:grpSpPr>
        <p:cxnSp>
          <p:nvCxnSpPr>
            <p:cNvPr id="47" name="46 Conector recto"/>
            <p:cNvCxnSpPr/>
            <p:nvPr/>
          </p:nvCxnSpPr>
          <p:spPr>
            <a:xfrm flipH="1">
              <a:off x="3574460" y="1629842"/>
              <a:ext cx="1588" cy="288032"/>
            </a:xfrm>
            <a:prstGeom prst="line">
              <a:avLst/>
            </a:prstGeom>
            <a:ln w="508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2" name="51 CuadroTexto"/>
            <p:cNvSpPr txBox="1"/>
            <p:nvPr/>
          </p:nvSpPr>
          <p:spPr>
            <a:xfrm>
              <a:off x="4716016" y="5354513"/>
              <a:ext cx="2952328" cy="276999"/>
            </a:xfrm>
            <a:prstGeom prst="rect">
              <a:avLst/>
            </a:prstGeom>
            <a:noFill/>
          </p:spPr>
          <p:txBody>
            <a:bodyPr wrap="square" rtlCol="0">
              <a:spAutoFit/>
            </a:bodyPr>
            <a:lstStyle/>
            <a:p>
              <a:r>
                <a:rPr lang="es-ES" sz="1200" b="1" dirty="0" smtClean="0">
                  <a:solidFill>
                    <a:srgbClr val="604900"/>
                  </a:solidFill>
                  <a:latin typeface="Arial" pitchFamily="34" charset="0"/>
                  <a:cs typeface="Arial" pitchFamily="34" charset="0"/>
                </a:rPr>
                <a:t>QTL sex </a:t>
              </a:r>
              <a:r>
                <a:rPr lang="es-ES" sz="1200" dirty="0" smtClean="0">
                  <a:solidFill>
                    <a:srgbClr val="604900"/>
                  </a:solidFill>
                  <a:latin typeface="Arial" pitchFamily="34" charset="0"/>
                  <a:cs typeface="Arial" pitchFamily="34" charset="0"/>
                </a:rPr>
                <a:t>(</a:t>
              </a:r>
              <a:r>
                <a:rPr lang="es-ES" sz="1200" dirty="0" err="1" smtClean="0">
                  <a:solidFill>
                    <a:srgbClr val="604900"/>
                  </a:solidFill>
                  <a:latin typeface="Arial" pitchFamily="34" charset="0"/>
                  <a:cs typeface="Arial" pitchFamily="34" charset="0"/>
                </a:rPr>
                <a:t>Genetics</a:t>
              </a:r>
              <a:r>
                <a:rPr lang="es-ES" sz="1200" dirty="0" smtClean="0">
                  <a:solidFill>
                    <a:srgbClr val="604900"/>
                  </a:solidFill>
                  <a:latin typeface="Arial" pitchFamily="34" charset="0"/>
                  <a:cs typeface="Arial" pitchFamily="34" charset="0"/>
                </a:rPr>
                <a:t>, 2009)</a:t>
              </a:r>
              <a:endParaRPr lang="es-ES" sz="1200" b="1" dirty="0">
                <a:solidFill>
                  <a:srgbClr val="604900"/>
                </a:solidFill>
                <a:latin typeface="Arial" pitchFamily="34" charset="0"/>
                <a:cs typeface="Arial" pitchFamily="34" charset="0"/>
              </a:endParaRPr>
            </a:p>
          </p:txBody>
        </p:sp>
      </p:grpSp>
      <p:grpSp>
        <p:nvGrpSpPr>
          <p:cNvPr id="4" name="67 Grupo"/>
          <p:cNvGrpSpPr/>
          <p:nvPr/>
        </p:nvGrpSpPr>
        <p:grpSpPr>
          <a:xfrm>
            <a:off x="439526" y="1772816"/>
            <a:ext cx="7654949" cy="4822636"/>
            <a:chOff x="439526" y="1772816"/>
            <a:chExt cx="7654949" cy="4822636"/>
          </a:xfrm>
        </p:grpSpPr>
        <p:sp>
          <p:nvSpPr>
            <p:cNvPr id="55" name="54 CuadroTexto"/>
            <p:cNvSpPr txBox="1"/>
            <p:nvPr/>
          </p:nvSpPr>
          <p:spPr>
            <a:xfrm>
              <a:off x="4724642" y="6318453"/>
              <a:ext cx="3369833" cy="276999"/>
            </a:xfrm>
            <a:prstGeom prst="rect">
              <a:avLst/>
            </a:prstGeom>
            <a:noFill/>
          </p:spPr>
          <p:txBody>
            <a:bodyPr wrap="none" rtlCol="0">
              <a:spAutoFit/>
            </a:bodyPr>
            <a:lstStyle/>
            <a:p>
              <a:r>
                <a:rPr lang="es-ES" sz="1200" b="1" dirty="0" err="1" smtClean="0">
                  <a:solidFill>
                    <a:schemeClr val="accent2">
                      <a:lumMod val="75000"/>
                    </a:schemeClr>
                  </a:solidFill>
                  <a:latin typeface="Arial" pitchFamily="34" charset="0"/>
                  <a:cs typeface="Arial" pitchFamily="34" charset="0"/>
                </a:rPr>
                <a:t>QTLs</a:t>
              </a:r>
              <a:r>
                <a:rPr lang="es-ES" sz="1200" b="1" dirty="0" smtClean="0">
                  <a:solidFill>
                    <a:schemeClr val="accent2">
                      <a:lumMod val="75000"/>
                    </a:schemeClr>
                  </a:solidFill>
                  <a:latin typeface="Arial" pitchFamily="34" charset="0"/>
                  <a:cs typeface="Arial" pitchFamily="34" charset="0"/>
                </a:rPr>
                <a:t> </a:t>
              </a:r>
              <a:r>
                <a:rPr lang="es-ES" sz="1200" b="1" dirty="0" err="1" smtClean="0">
                  <a:solidFill>
                    <a:schemeClr val="accent2">
                      <a:lumMod val="75000"/>
                    </a:schemeClr>
                  </a:solidFill>
                  <a:latin typeface="Arial" pitchFamily="34" charset="0"/>
                  <a:cs typeface="Arial" pitchFamily="34" charset="0"/>
                </a:rPr>
                <a:t>resistance</a:t>
              </a:r>
              <a:r>
                <a:rPr lang="es-ES" sz="1200" b="1" dirty="0" smtClean="0">
                  <a:solidFill>
                    <a:schemeClr val="accent2">
                      <a:lumMod val="75000"/>
                    </a:schemeClr>
                  </a:solidFill>
                  <a:latin typeface="Arial" pitchFamily="34" charset="0"/>
                  <a:cs typeface="Arial" pitchFamily="34" charset="0"/>
                </a:rPr>
                <a:t>  PD </a:t>
              </a:r>
              <a:r>
                <a:rPr lang="es-ES" sz="1200" dirty="0" smtClean="0">
                  <a:solidFill>
                    <a:schemeClr val="accent2">
                      <a:lumMod val="75000"/>
                    </a:schemeClr>
                  </a:solidFill>
                  <a:latin typeface="Arial" pitchFamily="34" charset="0"/>
                  <a:cs typeface="Arial" pitchFamily="34" charset="0"/>
                </a:rPr>
                <a:t>(Animal </a:t>
              </a:r>
              <a:r>
                <a:rPr lang="es-ES" sz="1200" dirty="0" err="1" smtClean="0">
                  <a:solidFill>
                    <a:schemeClr val="accent2">
                      <a:lumMod val="75000"/>
                    </a:schemeClr>
                  </a:solidFill>
                  <a:latin typeface="Arial" pitchFamily="34" charset="0"/>
                  <a:cs typeface="Arial" pitchFamily="34" charset="0"/>
                </a:rPr>
                <a:t>Genetics</a:t>
              </a:r>
              <a:r>
                <a:rPr lang="es-ES" sz="1200" dirty="0" smtClean="0">
                  <a:solidFill>
                    <a:schemeClr val="accent2">
                      <a:lumMod val="75000"/>
                    </a:schemeClr>
                  </a:solidFill>
                  <a:latin typeface="Arial" pitchFamily="34" charset="0"/>
                  <a:cs typeface="Arial" pitchFamily="34" charset="0"/>
                </a:rPr>
                <a:t>, 2012)</a:t>
              </a:r>
              <a:endParaRPr lang="es-ES" sz="1200" b="1" dirty="0">
                <a:solidFill>
                  <a:schemeClr val="accent2">
                    <a:lumMod val="75000"/>
                  </a:schemeClr>
                </a:solidFill>
                <a:latin typeface="Arial" pitchFamily="34" charset="0"/>
                <a:cs typeface="Arial" pitchFamily="34" charset="0"/>
              </a:endParaRPr>
            </a:p>
          </p:txBody>
        </p:sp>
        <p:cxnSp>
          <p:nvCxnSpPr>
            <p:cNvPr id="56" name="55 Conector recto"/>
            <p:cNvCxnSpPr/>
            <p:nvPr/>
          </p:nvCxnSpPr>
          <p:spPr>
            <a:xfrm>
              <a:off x="6372200" y="1988840"/>
              <a:ext cx="0" cy="648072"/>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439526" y="2348880"/>
              <a:ext cx="0" cy="35548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a:off x="7847366" y="4513680"/>
              <a:ext cx="0" cy="139456"/>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63 Conector recto"/>
            <p:cNvCxnSpPr/>
            <p:nvPr/>
          </p:nvCxnSpPr>
          <p:spPr>
            <a:xfrm>
              <a:off x="2078150" y="3284984"/>
              <a:ext cx="0" cy="355480"/>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64 Conector recto"/>
            <p:cNvCxnSpPr/>
            <p:nvPr/>
          </p:nvCxnSpPr>
          <p:spPr>
            <a:xfrm>
              <a:off x="4315684" y="1772816"/>
              <a:ext cx="0" cy="648072"/>
            </a:xfrm>
            <a:prstGeom prst="line">
              <a:avLst/>
            </a:prstGeom>
            <a:ln w="508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66 Grupo"/>
          <p:cNvGrpSpPr/>
          <p:nvPr/>
        </p:nvGrpSpPr>
        <p:grpSpPr>
          <a:xfrm>
            <a:off x="438969" y="1484784"/>
            <a:ext cx="8024021" cy="4454505"/>
            <a:chOff x="438969" y="1484784"/>
            <a:chExt cx="8024021" cy="4454505"/>
          </a:xfrm>
        </p:grpSpPr>
        <p:cxnSp>
          <p:nvCxnSpPr>
            <p:cNvPr id="57" name="56 Conector recto"/>
            <p:cNvCxnSpPr/>
            <p:nvPr/>
          </p:nvCxnSpPr>
          <p:spPr>
            <a:xfrm rot="5400000">
              <a:off x="1876300" y="4870076"/>
              <a:ext cx="42862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p:nvPr/>
          </p:nvCxnSpPr>
          <p:spPr>
            <a:xfrm rot="5400000">
              <a:off x="1140915" y="4654052"/>
              <a:ext cx="42862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6" name="80 Grupo"/>
            <p:cNvGrpSpPr/>
            <p:nvPr/>
          </p:nvGrpSpPr>
          <p:grpSpPr>
            <a:xfrm>
              <a:off x="438969" y="1484784"/>
              <a:ext cx="8024021" cy="4454505"/>
              <a:chOff x="438969" y="1484784"/>
              <a:chExt cx="8024021" cy="4454505"/>
            </a:xfrm>
          </p:grpSpPr>
          <p:cxnSp>
            <p:nvCxnSpPr>
              <p:cNvPr id="71" name="70 Conector recto"/>
              <p:cNvCxnSpPr/>
              <p:nvPr/>
            </p:nvCxnSpPr>
            <p:spPr>
              <a:xfrm>
                <a:off x="3563888" y="1772816"/>
                <a:ext cx="9525" cy="288032"/>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7" name="79 Grupo"/>
              <p:cNvGrpSpPr/>
              <p:nvPr/>
            </p:nvGrpSpPr>
            <p:grpSpPr>
              <a:xfrm>
                <a:off x="438969" y="1484784"/>
                <a:ext cx="8024021" cy="4454505"/>
                <a:chOff x="438969" y="1484784"/>
                <a:chExt cx="8024021" cy="4454505"/>
              </a:xfrm>
            </p:grpSpPr>
            <p:grpSp>
              <p:nvGrpSpPr>
                <p:cNvPr id="8" name="57 Grupo"/>
                <p:cNvGrpSpPr/>
                <p:nvPr/>
              </p:nvGrpSpPr>
              <p:grpSpPr>
                <a:xfrm>
                  <a:off x="2076956" y="1568664"/>
                  <a:ext cx="5760842" cy="4370625"/>
                  <a:chOff x="2076956" y="2071678"/>
                  <a:chExt cx="5760842" cy="4370625"/>
                </a:xfrm>
              </p:grpSpPr>
              <p:sp>
                <p:nvSpPr>
                  <p:cNvPr id="33" name="32 CuadroTexto"/>
                  <p:cNvSpPr txBox="1"/>
                  <p:nvPr/>
                </p:nvSpPr>
                <p:spPr>
                  <a:xfrm>
                    <a:off x="4727715" y="6165304"/>
                    <a:ext cx="2784737" cy="276999"/>
                  </a:xfrm>
                  <a:prstGeom prst="rect">
                    <a:avLst/>
                  </a:prstGeom>
                  <a:noFill/>
                </p:spPr>
                <p:txBody>
                  <a:bodyPr wrap="none" rtlCol="0">
                    <a:spAutoFit/>
                  </a:bodyPr>
                  <a:lstStyle/>
                  <a:p>
                    <a:r>
                      <a:rPr lang="es-ES" sz="1200" b="1" dirty="0" err="1" smtClean="0">
                        <a:solidFill>
                          <a:srgbClr val="00B050"/>
                        </a:solidFill>
                        <a:latin typeface="Arial" pitchFamily="34" charset="0"/>
                        <a:cs typeface="Arial" pitchFamily="34" charset="0"/>
                      </a:rPr>
                      <a:t>QTLs</a:t>
                    </a:r>
                    <a:r>
                      <a:rPr lang="es-ES" sz="1200" b="1" dirty="0" smtClean="0">
                        <a:solidFill>
                          <a:srgbClr val="00B050"/>
                        </a:solidFill>
                        <a:latin typeface="Arial" pitchFamily="34" charset="0"/>
                        <a:cs typeface="Arial" pitchFamily="34" charset="0"/>
                      </a:rPr>
                      <a:t> </a:t>
                    </a:r>
                    <a:r>
                      <a:rPr lang="es-ES" sz="1200" b="1" dirty="0" err="1" smtClean="0">
                        <a:solidFill>
                          <a:srgbClr val="00B050"/>
                        </a:solidFill>
                        <a:latin typeface="Arial" pitchFamily="34" charset="0"/>
                        <a:cs typeface="Arial" pitchFamily="34" charset="0"/>
                      </a:rPr>
                      <a:t>growth</a:t>
                    </a:r>
                    <a:r>
                      <a:rPr lang="es-ES" sz="1200" b="1" dirty="0" smtClean="0">
                        <a:solidFill>
                          <a:srgbClr val="00B050"/>
                        </a:solidFill>
                        <a:latin typeface="Arial" pitchFamily="34" charset="0"/>
                        <a:cs typeface="Arial" pitchFamily="34" charset="0"/>
                      </a:rPr>
                      <a:t> </a:t>
                    </a:r>
                    <a:r>
                      <a:rPr lang="es-ES" sz="1200" dirty="0" smtClean="0">
                        <a:solidFill>
                          <a:srgbClr val="00B050"/>
                        </a:solidFill>
                        <a:latin typeface="Arial" pitchFamily="34" charset="0"/>
                        <a:cs typeface="Arial" pitchFamily="34" charset="0"/>
                      </a:rPr>
                      <a:t>(BMC </a:t>
                    </a:r>
                    <a:r>
                      <a:rPr lang="es-ES" sz="1200" dirty="0" err="1" smtClean="0">
                        <a:solidFill>
                          <a:srgbClr val="00B050"/>
                        </a:solidFill>
                        <a:latin typeface="Arial" pitchFamily="34" charset="0"/>
                        <a:cs typeface="Arial" pitchFamily="34" charset="0"/>
                      </a:rPr>
                      <a:t>Genomics</a:t>
                    </a:r>
                    <a:r>
                      <a:rPr lang="es-ES" sz="1200" dirty="0" smtClean="0">
                        <a:solidFill>
                          <a:srgbClr val="00B050"/>
                        </a:solidFill>
                        <a:latin typeface="Arial" pitchFamily="34" charset="0"/>
                        <a:cs typeface="Arial" pitchFamily="34" charset="0"/>
                      </a:rPr>
                      <a:t>, 2010)</a:t>
                    </a:r>
                    <a:endParaRPr lang="es-ES" sz="1200" b="1" dirty="0">
                      <a:solidFill>
                        <a:srgbClr val="00B050"/>
                      </a:solidFill>
                      <a:latin typeface="Arial" pitchFamily="34" charset="0"/>
                      <a:cs typeface="Arial" pitchFamily="34" charset="0"/>
                    </a:endParaRPr>
                  </a:p>
                </p:txBody>
              </p:sp>
              <p:cxnSp>
                <p:nvCxnSpPr>
                  <p:cNvPr id="44" name="43 Conector recto"/>
                  <p:cNvCxnSpPr/>
                  <p:nvPr/>
                </p:nvCxnSpPr>
                <p:spPr>
                  <a:xfrm rot="5400000">
                    <a:off x="2571736" y="5143512"/>
                    <a:ext cx="571504"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45 Conector recto"/>
                  <p:cNvCxnSpPr/>
                  <p:nvPr/>
                </p:nvCxnSpPr>
                <p:spPr>
                  <a:xfrm rot="5400000">
                    <a:off x="1541965" y="2606669"/>
                    <a:ext cx="107157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rot="5400000">
                    <a:off x="4638363" y="2883969"/>
                    <a:ext cx="78581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rot="5400000">
                    <a:off x="7694128" y="2357430"/>
                    <a:ext cx="285752"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rot="5400000">
                    <a:off x="2628110" y="3642520"/>
                    <a:ext cx="42862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53 Conector recto"/>
                  <p:cNvCxnSpPr/>
                  <p:nvPr/>
                </p:nvCxnSpPr>
                <p:spPr>
                  <a:xfrm rot="5400000">
                    <a:off x="6346584" y="5143512"/>
                    <a:ext cx="286546" cy="794"/>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59" name="58 Conector recto"/>
                <p:cNvCxnSpPr/>
                <p:nvPr/>
              </p:nvCxnSpPr>
              <p:spPr>
                <a:xfrm rot="5400000">
                  <a:off x="1140915" y="5590156"/>
                  <a:ext cx="42862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rot="5400000">
                  <a:off x="225449" y="1845740"/>
                  <a:ext cx="428628"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rot="5400000">
                  <a:off x="514921" y="5066382"/>
                  <a:ext cx="108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65 Conector recto"/>
                <p:cNvCxnSpPr/>
                <p:nvPr/>
              </p:nvCxnSpPr>
              <p:spPr>
                <a:xfrm rot="5400000">
                  <a:off x="1161208" y="1677206"/>
                  <a:ext cx="108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69 Conector recto"/>
                <p:cNvCxnSpPr/>
                <p:nvPr/>
              </p:nvCxnSpPr>
              <p:spPr>
                <a:xfrm rot="5400000">
                  <a:off x="514921" y="4706342"/>
                  <a:ext cx="108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7" name="76 Conector recto"/>
                <p:cNvCxnSpPr/>
                <p:nvPr/>
              </p:nvCxnSpPr>
              <p:spPr>
                <a:xfrm rot="5400000">
                  <a:off x="4158380" y="3266206"/>
                  <a:ext cx="324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8" name="77 Conector recto"/>
                <p:cNvCxnSpPr/>
                <p:nvPr/>
              </p:nvCxnSpPr>
              <p:spPr>
                <a:xfrm rot="5400000">
                  <a:off x="8282196" y="1663990"/>
                  <a:ext cx="360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78 Conector recto"/>
                <p:cNvCxnSpPr/>
                <p:nvPr/>
              </p:nvCxnSpPr>
              <p:spPr>
                <a:xfrm rot="5400000">
                  <a:off x="1994834" y="5390414"/>
                  <a:ext cx="180000" cy="158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grpSp>
      </p:grpSp>
      <p:grpSp>
        <p:nvGrpSpPr>
          <p:cNvPr id="9" name="66 Grupo"/>
          <p:cNvGrpSpPr/>
          <p:nvPr/>
        </p:nvGrpSpPr>
        <p:grpSpPr>
          <a:xfrm>
            <a:off x="0" y="0"/>
            <a:ext cx="9108504" cy="433436"/>
            <a:chOff x="0" y="0"/>
            <a:chExt cx="9108504" cy="433436"/>
          </a:xfrm>
        </p:grpSpPr>
        <p:pic>
          <p:nvPicPr>
            <p:cNvPr id="68" name="Picture 5" descr="C:\Documents and Settings\PC\Escritorio\Mytilus galloprovincialis 1.jpg"/>
            <p:cNvPicPr>
              <a:picLocks noChangeAspect="1" noChangeArrowheads="1"/>
            </p:cNvPicPr>
            <p:nvPr/>
          </p:nvPicPr>
          <p:blipFill>
            <a:blip r:embed="rId27"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69" name="Picture 6" descr="http://www.mardenoruega.es/var/ezflow_site/storage/images/b2c/escuela-del-pescado/gu%C3%ADa-de-especies/rodaballo/96587-6-nor-NO/Rodaballo_large.jpg">
              <a:hlinkClick r:id="rId28"/>
            </p:cNvPr>
            <p:cNvPicPr>
              <a:picLocks noChangeAspect="1" noChangeArrowheads="1"/>
            </p:cNvPicPr>
            <p:nvPr/>
          </p:nvPicPr>
          <p:blipFill>
            <a:blip r:embed="rId29" cstate="print"/>
            <a:srcRect/>
            <a:stretch>
              <a:fillRect/>
            </a:stretch>
          </p:blipFill>
          <p:spPr bwMode="auto">
            <a:xfrm>
              <a:off x="0" y="0"/>
              <a:ext cx="611560" cy="433436"/>
            </a:xfrm>
            <a:prstGeom prst="rect">
              <a:avLst/>
            </a:prstGeom>
            <a:noFill/>
          </p:spPr>
        </p:pic>
      </p:grpSp>
      <p:sp>
        <p:nvSpPr>
          <p:cNvPr id="73" name="72 CuadroTexto"/>
          <p:cNvSpPr txBox="1"/>
          <p:nvPr/>
        </p:nvSpPr>
        <p:spPr>
          <a:xfrm>
            <a:off x="971600" y="116632"/>
            <a:ext cx="7200800"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GENOMIC ARCHITECTURE OF PRODUCTIVE TRAITS</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119063" y="104775"/>
            <a:ext cx="8964612" cy="830997"/>
          </a:xfrm>
          <a:prstGeom prst="rect">
            <a:avLst/>
          </a:prstGeom>
          <a:noFill/>
          <a:ln w="9525">
            <a:noFill/>
            <a:miter lim="800000"/>
            <a:headEnd/>
            <a:tailEnd/>
          </a:ln>
        </p:spPr>
        <p:txBody>
          <a:bodyPr>
            <a:spAutoFit/>
          </a:bodyPr>
          <a:lstStyle/>
          <a:p>
            <a:pPr algn="ctr">
              <a:spcBef>
                <a:spcPct val="50000"/>
              </a:spcBef>
            </a:pPr>
            <a:r>
              <a:rPr lang="es-ES" sz="2400" b="1" dirty="0" smtClean="0">
                <a:latin typeface="Arial" pitchFamily="34" charset="0"/>
                <a:cs typeface="Arial" pitchFamily="34" charset="0"/>
              </a:rPr>
              <a:t>FLATFISH </a:t>
            </a:r>
            <a:r>
              <a:rPr lang="es-ES" sz="2400" b="1" dirty="0" err="1" smtClean="0">
                <a:latin typeface="Arial" pitchFamily="34" charset="0"/>
                <a:cs typeface="Arial" pitchFamily="34" charset="0"/>
              </a:rPr>
              <a:t>ESTs</a:t>
            </a:r>
            <a:r>
              <a:rPr lang="es-ES" sz="2400" b="1" dirty="0" smtClean="0">
                <a:latin typeface="Arial" pitchFamily="34" charset="0"/>
                <a:cs typeface="Arial" pitchFamily="34" charset="0"/>
              </a:rPr>
              <a:t> DATABASES: SOLEAMOLD &amp; TURBOTBASE</a:t>
            </a:r>
            <a:endParaRPr lang="es-ES" sz="2400" b="1" dirty="0">
              <a:latin typeface="Arial" pitchFamily="34" charset="0"/>
              <a:cs typeface="Arial" pitchFamily="34" charset="0"/>
            </a:endParaRPr>
          </a:p>
        </p:txBody>
      </p:sp>
      <p:sp>
        <p:nvSpPr>
          <p:cNvPr id="64515" name="Rectangle 55"/>
          <p:cNvSpPr>
            <a:spLocks noChangeArrowheads="1"/>
          </p:cNvSpPr>
          <p:nvPr/>
        </p:nvSpPr>
        <p:spPr bwMode="auto">
          <a:xfrm>
            <a:off x="0" y="500063"/>
            <a:ext cx="9144000" cy="5943600"/>
          </a:xfrm>
          <a:prstGeom prst="rect">
            <a:avLst/>
          </a:prstGeom>
          <a:noFill/>
          <a:ln w="9525">
            <a:noFill/>
            <a:miter lim="800000"/>
            <a:headEnd/>
            <a:tailEnd/>
          </a:ln>
        </p:spPr>
        <p:txBody>
          <a:bodyPr wrap="none" anchor="ctr"/>
          <a:lstStyle/>
          <a:p>
            <a:endParaRPr lang="es-ES">
              <a:solidFill>
                <a:schemeClr val="tx2"/>
              </a:solidFill>
              <a:cs typeface="Arial" pitchFamily="34" charset="0"/>
            </a:endParaRPr>
          </a:p>
        </p:txBody>
      </p:sp>
      <p:grpSp>
        <p:nvGrpSpPr>
          <p:cNvPr id="2" name="82 Grupo"/>
          <p:cNvGrpSpPr/>
          <p:nvPr/>
        </p:nvGrpSpPr>
        <p:grpSpPr>
          <a:xfrm>
            <a:off x="0" y="0"/>
            <a:ext cx="9108504" cy="433436"/>
            <a:chOff x="0" y="0"/>
            <a:chExt cx="9108504" cy="433436"/>
          </a:xfrm>
        </p:grpSpPr>
        <p:pic>
          <p:nvPicPr>
            <p:cNvPr id="84"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85"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grpSp>
      <p:sp>
        <p:nvSpPr>
          <p:cNvPr id="86" name="85 CuadroTexto"/>
          <p:cNvSpPr txBox="1"/>
          <p:nvPr/>
        </p:nvSpPr>
        <p:spPr>
          <a:xfrm>
            <a:off x="5652120" y="6309320"/>
            <a:ext cx="3384376" cy="400110"/>
          </a:xfrm>
          <a:prstGeom prst="rect">
            <a:avLst/>
          </a:prstGeom>
          <a:noFill/>
        </p:spPr>
        <p:txBody>
          <a:bodyPr wrap="square" rtlCol="0">
            <a:spAutoFit/>
          </a:bodyPr>
          <a:lstStyle/>
          <a:p>
            <a:pPr algn="ctr"/>
            <a:r>
              <a:rPr lang="es-ES" sz="1000" dirty="0" err="1" smtClean="0">
                <a:latin typeface="Arial" pitchFamily="34" charset="0"/>
                <a:cs typeface="Arial" pitchFamily="34" charset="0"/>
              </a:rPr>
              <a:t>Cerdá</a:t>
            </a:r>
            <a:r>
              <a:rPr lang="es-ES" sz="1000" dirty="0" smtClean="0">
                <a:latin typeface="Arial" pitchFamily="34" charset="0"/>
                <a:cs typeface="Arial" pitchFamily="34" charset="0"/>
              </a:rPr>
              <a:t> et al., BMC </a:t>
            </a:r>
            <a:r>
              <a:rPr lang="es-ES" sz="1000" dirty="0" err="1" smtClean="0">
                <a:latin typeface="Arial" pitchFamily="34" charset="0"/>
                <a:cs typeface="Arial" pitchFamily="34" charset="0"/>
              </a:rPr>
              <a:t>Genomics</a:t>
            </a:r>
            <a:r>
              <a:rPr lang="es-ES" sz="1000" dirty="0" smtClean="0">
                <a:latin typeface="Arial" pitchFamily="34" charset="0"/>
                <a:cs typeface="Arial" pitchFamily="34" charset="0"/>
              </a:rPr>
              <a:t> (2008)</a:t>
            </a:r>
          </a:p>
          <a:p>
            <a:pPr algn="ctr"/>
            <a:r>
              <a:rPr lang="es-ES" sz="1000" dirty="0" smtClean="0">
                <a:latin typeface="Arial" pitchFamily="34" charset="0"/>
                <a:cs typeface="Arial" pitchFamily="34" charset="0"/>
              </a:rPr>
              <a:t>Pardo et al., BMC </a:t>
            </a:r>
            <a:r>
              <a:rPr lang="es-ES" sz="1000" dirty="0" err="1" smtClean="0">
                <a:latin typeface="Arial" pitchFamily="34" charset="0"/>
                <a:cs typeface="Arial" pitchFamily="34" charset="0"/>
              </a:rPr>
              <a:t>Vet</a:t>
            </a:r>
            <a:r>
              <a:rPr lang="es-ES" sz="1000" dirty="0" smtClean="0">
                <a:latin typeface="Arial" pitchFamily="34" charset="0"/>
                <a:cs typeface="Arial" pitchFamily="34" charset="0"/>
              </a:rPr>
              <a:t> Res (2008)</a:t>
            </a:r>
            <a:endParaRPr lang="es-ES" sz="1000" dirty="0">
              <a:latin typeface="Arial" pitchFamily="34" charset="0"/>
              <a:cs typeface="Arial" pitchFamily="34" charset="0"/>
            </a:endParaRPr>
          </a:p>
        </p:txBody>
      </p:sp>
      <p:sp>
        <p:nvSpPr>
          <p:cNvPr id="88" name="Text Box 21"/>
          <p:cNvSpPr txBox="1">
            <a:spLocks noChangeArrowheads="1"/>
          </p:cNvSpPr>
          <p:nvPr/>
        </p:nvSpPr>
        <p:spPr bwMode="auto">
          <a:xfrm>
            <a:off x="5427663" y="5886450"/>
            <a:ext cx="1511300" cy="244475"/>
          </a:xfrm>
          <a:prstGeom prst="rect">
            <a:avLst/>
          </a:prstGeom>
          <a:noFill/>
          <a:ln w="9525" algn="ctr">
            <a:noFill/>
            <a:miter lim="800000"/>
            <a:headEnd/>
            <a:tailEnd/>
          </a:ln>
        </p:spPr>
        <p:txBody>
          <a:bodyPr>
            <a:spAutoFit/>
          </a:bodyPr>
          <a:lstStyle/>
          <a:p>
            <a:pPr defTabSz="4321175">
              <a:spcBef>
                <a:spcPct val="50000"/>
              </a:spcBef>
            </a:pPr>
            <a:endParaRPr lang="ca-ES" sz="1000" b="1">
              <a:latin typeface="Arial Narrow" pitchFamily="34" charset="0"/>
            </a:endParaRPr>
          </a:p>
        </p:txBody>
      </p:sp>
      <p:grpSp>
        <p:nvGrpSpPr>
          <p:cNvPr id="3" name="71 Grupo"/>
          <p:cNvGrpSpPr/>
          <p:nvPr/>
        </p:nvGrpSpPr>
        <p:grpSpPr>
          <a:xfrm>
            <a:off x="4301827" y="2780928"/>
            <a:ext cx="3438525" cy="2743517"/>
            <a:chOff x="3132138" y="2780928"/>
            <a:chExt cx="3438525" cy="2743517"/>
          </a:xfrm>
        </p:grpSpPr>
        <p:grpSp>
          <p:nvGrpSpPr>
            <p:cNvPr id="4" name="Group 131"/>
            <p:cNvGrpSpPr>
              <a:grpSpLocks/>
            </p:cNvGrpSpPr>
            <p:nvPr/>
          </p:nvGrpSpPr>
          <p:grpSpPr bwMode="auto">
            <a:xfrm>
              <a:off x="5364163" y="4244920"/>
              <a:ext cx="1203325" cy="1279525"/>
              <a:chOff x="3448" y="3492"/>
              <a:chExt cx="758" cy="806"/>
            </a:xfrm>
          </p:grpSpPr>
          <p:sp>
            <p:nvSpPr>
              <p:cNvPr id="144" name="AutoShape 31"/>
              <p:cNvSpPr>
                <a:spLocks noChangeArrowheads="1"/>
              </p:cNvSpPr>
              <p:nvPr/>
            </p:nvSpPr>
            <p:spPr bwMode="auto">
              <a:xfrm>
                <a:off x="3470" y="3492"/>
                <a:ext cx="681" cy="806"/>
              </a:xfrm>
              <a:prstGeom prst="can">
                <a:avLst>
                  <a:gd name="adj" fmla="val 56241"/>
                </a:avLst>
              </a:prstGeom>
              <a:solidFill>
                <a:schemeClr val="accent3">
                  <a:lumMod val="40000"/>
                  <a:lumOff val="60000"/>
                </a:schemeClr>
              </a:solidFill>
              <a:ln w="25400">
                <a:solidFill>
                  <a:srgbClr val="3E4D1F"/>
                </a:solidFill>
                <a:round/>
                <a:headEnd/>
                <a:tailEnd/>
              </a:ln>
            </p:spPr>
            <p:txBody>
              <a:bodyPr anchor="ctr">
                <a:spAutoFit/>
              </a:bodyPr>
              <a:lstStyle/>
              <a:p>
                <a:endParaRPr lang="ca-ES">
                  <a:latin typeface="Arial Narrow" pitchFamily="34" charset="0"/>
                </a:endParaRPr>
              </a:p>
            </p:txBody>
          </p:sp>
          <p:sp>
            <p:nvSpPr>
              <p:cNvPr id="145" name="Text Box 32"/>
              <p:cNvSpPr txBox="1">
                <a:spLocks noChangeArrowheads="1"/>
              </p:cNvSpPr>
              <p:nvPr/>
            </p:nvSpPr>
            <p:spPr bwMode="auto">
              <a:xfrm>
                <a:off x="3448" y="3576"/>
                <a:ext cx="726" cy="291"/>
              </a:xfrm>
              <a:prstGeom prst="rect">
                <a:avLst/>
              </a:prstGeom>
              <a:noFill/>
              <a:ln w="9525" algn="ctr">
                <a:noFill/>
                <a:miter lim="800000"/>
                <a:headEnd/>
                <a:tailEnd/>
              </a:ln>
            </p:spPr>
            <p:txBody>
              <a:bodyPr>
                <a:spAutoFit/>
              </a:bodyPr>
              <a:lstStyle/>
              <a:p>
                <a:pPr algn="ctr" defTabSz="4321175">
                  <a:spcBef>
                    <a:spcPct val="50000"/>
                  </a:spcBef>
                </a:pPr>
                <a:r>
                  <a:rPr lang="es-ES" sz="1200" b="1" dirty="0" err="1" smtClean="0">
                    <a:latin typeface="Arial Narrow" pitchFamily="34" charset="0"/>
                  </a:rPr>
                  <a:t>Systematic</a:t>
                </a:r>
                <a:r>
                  <a:rPr lang="es-ES" sz="1200" b="1" dirty="0" smtClean="0">
                    <a:latin typeface="Arial Narrow" pitchFamily="34" charset="0"/>
                  </a:rPr>
                  <a:t> </a:t>
                </a:r>
                <a:r>
                  <a:rPr lang="es-ES" sz="1200" b="1" dirty="0" err="1" smtClean="0">
                    <a:latin typeface="Arial Narrow" pitchFamily="34" charset="0"/>
                  </a:rPr>
                  <a:t>annotation</a:t>
                </a:r>
                <a:endParaRPr lang="es-ES" sz="1200" b="1" dirty="0">
                  <a:latin typeface="Arial Narrow" pitchFamily="34" charset="0"/>
                </a:endParaRPr>
              </a:p>
            </p:txBody>
          </p:sp>
          <p:sp>
            <p:nvSpPr>
              <p:cNvPr id="146" name="Text Box 33"/>
              <p:cNvSpPr txBox="1">
                <a:spLocks noChangeArrowheads="1"/>
              </p:cNvSpPr>
              <p:nvPr/>
            </p:nvSpPr>
            <p:spPr bwMode="auto">
              <a:xfrm>
                <a:off x="3524" y="3905"/>
                <a:ext cx="682" cy="154"/>
              </a:xfrm>
              <a:prstGeom prst="rect">
                <a:avLst/>
              </a:prstGeom>
              <a:noFill/>
              <a:ln w="9525" algn="ctr">
                <a:noFill/>
                <a:miter lim="800000"/>
                <a:headEnd/>
                <a:tailEnd/>
              </a:ln>
            </p:spPr>
            <p:txBody>
              <a:bodyPr>
                <a:spAutoFit/>
              </a:bodyPr>
              <a:lstStyle/>
              <a:p>
                <a:pPr defTabSz="4321175">
                  <a:spcBef>
                    <a:spcPct val="50000"/>
                  </a:spcBef>
                </a:pPr>
                <a:r>
                  <a:rPr lang="es-ES" sz="1000" dirty="0" smtClean="0">
                    <a:latin typeface="Arial Narrow" pitchFamily="34" charset="0"/>
                  </a:rPr>
                  <a:t>GO </a:t>
                </a:r>
                <a:r>
                  <a:rPr lang="es-ES" sz="1000" dirty="0" err="1" smtClean="0">
                    <a:latin typeface="Arial Narrow" pitchFamily="34" charset="0"/>
                  </a:rPr>
                  <a:t>terms</a:t>
                </a:r>
                <a:endParaRPr lang="es-ES" sz="1000" dirty="0">
                  <a:latin typeface="Arial Narrow" pitchFamily="34" charset="0"/>
                </a:endParaRPr>
              </a:p>
            </p:txBody>
          </p:sp>
          <p:sp>
            <p:nvSpPr>
              <p:cNvPr id="147" name="Text Box 34"/>
              <p:cNvSpPr txBox="1">
                <a:spLocks noChangeArrowheads="1"/>
              </p:cNvSpPr>
              <p:nvPr/>
            </p:nvSpPr>
            <p:spPr bwMode="auto">
              <a:xfrm>
                <a:off x="3521" y="4026"/>
                <a:ext cx="636" cy="154"/>
              </a:xfrm>
              <a:prstGeom prst="rect">
                <a:avLst/>
              </a:prstGeom>
              <a:noFill/>
              <a:ln w="9525" algn="ctr">
                <a:noFill/>
                <a:miter lim="800000"/>
                <a:headEnd/>
                <a:tailEnd/>
              </a:ln>
            </p:spPr>
            <p:txBody>
              <a:bodyPr>
                <a:spAutoFit/>
              </a:bodyPr>
              <a:lstStyle/>
              <a:p>
                <a:pPr defTabSz="4321175">
                  <a:spcBef>
                    <a:spcPct val="50000"/>
                  </a:spcBef>
                </a:pPr>
                <a:r>
                  <a:rPr lang="es-ES" sz="1000" dirty="0" smtClean="0">
                    <a:latin typeface="Arial Narrow" pitchFamily="34" charset="0"/>
                  </a:rPr>
                  <a:t>KEGG </a:t>
                </a:r>
                <a:r>
                  <a:rPr lang="es-ES" sz="1000" dirty="0" err="1" smtClean="0">
                    <a:latin typeface="Arial Narrow" pitchFamily="34" charset="0"/>
                  </a:rPr>
                  <a:t>pathways</a:t>
                </a:r>
                <a:endParaRPr lang="es-ES" sz="1000" dirty="0">
                  <a:latin typeface="Arial Narrow" pitchFamily="34" charset="0"/>
                </a:endParaRPr>
              </a:p>
            </p:txBody>
          </p:sp>
        </p:grpSp>
        <p:sp>
          <p:nvSpPr>
            <p:cNvPr id="134" name="Line 35"/>
            <p:cNvSpPr>
              <a:spLocks noChangeShapeType="1"/>
            </p:cNvSpPr>
            <p:nvPr/>
          </p:nvSpPr>
          <p:spPr bwMode="auto">
            <a:xfrm>
              <a:off x="3132138" y="4077072"/>
              <a:ext cx="503237" cy="1588"/>
            </a:xfrm>
            <a:prstGeom prst="line">
              <a:avLst/>
            </a:prstGeom>
            <a:noFill/>
            <a:ln w="101600">
              <a:solidFill>
                <a:srgbClr val="3E4D1F"/>
              </a:solidFill>
              <a:round/>
              <a:headEnd/>
              <a:tailEnd type="triangle" w="med" len="med"/>
            </a:ln>
          </p:spPr>
          <p:txBody>
            <a:bodyPr>
              <a:spAutoFit/>
            </a:bodyPr>
            <a:lstStyle/>
            <a:p>
              <a:endParaRPr lang="es-ES">
                <a:latin typeface="Arial Narrow" pitchFamily="34" charset="0"/>
              </a:endParaRPr>
            </a:p>
          </p:txBody>
        </p:sp>
        <p:sp>
          <p:nvSpPr>
            <p:cNvPr id="135" name="Text Box 36"/>
            <p:cNvSpPr txBox="1">
              <a:spLocks noChangeArrowheads="1"/>
            </p:cNvSpPr>
            <p:nvPr/>
          </p:nvSpPr>
          <p:spPr bwMode="auto">
            <a:xfrm>
              <a:off x="3708400" y="3917895"/>
              <a:ext cx="1295400" cy="276999"/>
            </a:xfrm>
            <a:prstGeom prst="rect">
              <a:avLst/>
            </a:prstGeom>
            <a:solidFill>
              <a:schemeClr val="accent3">
                <a:lumMod val="40000"/>
                <a:lumOff val="60000"/>
              </a:schemeClr>
            </a:solidFill>
            <a:ln w="9525" algn="ctr">
              <a:solidFill>
                <a:schemeClr val="accent3">
                  <a:lumMod val="40000"/>
                  <a:lumOff val="60000"/>
                </a:schemeClr>
              </a:solidFill>
              <a:miter lim="800000"/>
              <a:headEnd/>
              <a:tailEnd/>
            </a:ln>
          </p:spPr>
          <p:txBody>
            <a:bodyPr>
              <a:spAutoFit/>
            </a:bodyPr>
            <a:lstStyle/>
            <a:p>
              <a:pPr algn="ctr" defTabSz="4321175">
                <a:spcBef>
                  <a:spcPct val="50000"/>
                </a:spcBef>
              </a:pPr>
              <a:r>
                <a:rPr lang="es-ES" sz="1200" b="1" dirty="0" err="1" smtClean="0">
                  <a:latin typeface="Arial Narrow" pitchFamily="34" charset="0"/>
                </a:rPr>
                <a:t>Homology</a:t>
              </a:r>
              <a:r>
                <a:rPr lang="es-ES" sz="1200" b="1" dirty="0" smtClean="0">
                  <a:latin typeface="Arial Narrow" pitchFamily="34" charset="0"/>
                </a:rPr>
                <a:t> </a:t>
              </a:r>
              <a:r>
                <a:rPr lang="es-ES" sz="1200" b="1" dirty="0" err="1" smtClean="0">
                  <a:latin typeface="Arial Narrow" pitchFamily="34" charset="0"/>
                </a:rPr>
                <a:t>search</a:t>
              </a:r>
              <a:endParaRPr lang="es-ES" sz="1200" b="1" dirty="0">
                <a:latin typeface="Arial Narrow" pitchFamily="34" charset="0"/>
              </a:endParaRPr>
            </a:p>
          </p:txBody>
        </p:sp>
        <p:sp>
          <p:nvSpPr>
            <p:cNvPr id="136" name="Line 37"/>
            <p:cNvSpPr>
              <a:spLocks noChangeShapeType="1"/>
            </p:cNvSpPr>
            <p:nvPr/>
          </p:nvSpPr>
          <p:spPr bwMode="auto">
            <a:xfrm>
              <a:off x="4932363" y="4565595"/>
              <a:ext cx="360362" cy="287337"/>
            </a:xfrm>
            <a:prstGeom prst="line">
              <a:avLst/>
            </a:prstGeom>
            <a:noFill/>
            <a:ln w="63500">
              <a:solidFill>
                <a:srgbClr val="3E4D1F"/>
              </a:solidFill>
              <a:round/>
              <a:headEnd/>
              <a:tailEnd type="triangle" w="med" len="med"/>
            </a:ln>
          </p:spPr>
          <p:txBody>
            <a:bodyPr>
              <a:spAutoFit/>
            </a:bodyPr>
            <a:lstStyle/>
            <a:p>
              <a:endParaRPr lang="es-ES">
                <a:latin typeface="Arial Narrow" pitchFamily="34" charset="0"/>
              </a:endParaRPr>
            </a:p>
          </p:txBody>
        </p:sp>
        <p:sp>
          <p:nvSpPr>
            <p:cNvPr id="137" name="Line 39"/>
            <p:cNvSpPr>
              <a:spLocks noChangeShapeType="1"/>
            </p:cNvSpPr>
            <p:nvPr/>
          </p:nvSpPr>
          <p:spPr bwMode="auto">
            <a:xfrm flipV="1">
              <a:off x="4932363" y="3413070"/>
              <a:ext cx="360362" cy="287337"/>
            </a:xfrm>
            <a:prstGeom prst="line">
              <a:avLst/>
            </a:prstGeom>
            <a:noFill/>
            <a:ln w="63500">
              <a:solidFill>
                <a:srgbClr val="3E4D1F"/>
              </a:solidFill>
              <a:round/>
              <a:headEnd/>
              <a:tailEnd type="triangle" w="med" len="med"/>
            </a:ln>
          </p:spPr>
          <p:txBody>
            <a:bodyPr>
              <a:spAutoFit/>
            </a:bodyPr>
            <a:lstStyle/>
            <a:p>
              <a:endParaRPr lang="es-ES">
                <a:latin typeface="Arial Narrow" pitchFamily="34" charset="0"/>
              </a:endParaRPr>
            </a:p>
          </p:txBody>
        </p:sp>
        <p:sp>
          <p:nvSpPr>
            <p:cNvPr id="138" name="AutoShape 43"/>
            <p:cNvSpPr>
              <a:spLocks noChangeArrowheads="1"/>
            </p:cNvSpPr>
            <p:nvPr/>
          </p:nvSpPr>
          <p:spPr bwMode="auto">
            <a:xfrm>
              <a:off x="5435600" y="2780928"/>
              <a:ext cx="1012825" cy="1280160"/>
            </a:xfrm>
            <a:prstGeom prst="can">
              <a:avLst>
                <a:gd name="adj" fmla="val 60031"/>
              </a:avLst>
            </a:prstGeom>
            <a:solidFill>
              <a:schemeClr val="accent3">
                <a:lumMod val="40000"/>
                <a:lumOff val="60000"/>
              </a:schemeClr>
            </a:solidFill>
            <a:ln w="25400">
              <a:solidFill>
                <a:srgbClr val="3E4D1F"/>
              </a:solidFill>
              <a:round/>
              <a:headEnd/>
              <a:tailEnd/>
            </a:ln>
          </p:spPr>
          <p:txBody>
            <a:bodyPr anchor="ctr">
              <a:spAutoFit/>
            </a:bodyPr>
            <a:lstStyle/>
            <a:p>
              <a:endParaRPr lang="ca-ES">
                <a:latin typeface="Arial Narrow" pitchFamily="34" charset="0"/>
              </a:endParaRPr>
            </a:p>
          </p:txBody>
        </p:sp>
        <p:grpSp>
          <p:nvGrpSpPr>
            <p:cNvPr id="5" name="Group 130"/>
            <p:cNvGrpSpPr>
              <a:grpSpLocks/>
            </p:cNvGrpSpPr>
            <p:nvPr/>
          </p:nvGrpSpPr>
          <p:grpSpPr bwMode="auto">
            <a:xfrm>
              <a:off x="5364163" y="2909832"/>
              <a:ext cx="1206500" cy="1063625"/>
              <a:chOff x="3379" y="2478"/>
              <a:chExt cx="760" cy="670"/>
            </a:xfrm>
          </p:grpSpPr>
          <p:sp>
            <p:nvSpPr>
              <p:cNvPr id="140" name="Text Box 44"/>
              <p:cNvSpPr txBox="1">
                <a:spLocks noChangeArrowheads="1"/>
              </p:cNvSpPr>
              <p:nvPr/>
            </p:nvSpPr>
            <p:spPr bwMode="auto">
              <a:xfrm>
                <a:off x="3379" y="2478"/>
                <a:ext cx="726" cy="291"/>
              </a:xfrm>
              <a:prstGeom prst="rect">
                <a:avLst/>
              </a:prstGeom>
              <a:noFill/>
              <a:ln w="9525" algn="ctr">
                <a:noFill/>
                <a:miter lim="800000"/>
                <a:headEnd/>
                <a:tailEnd/>
              </a:ln>
            </p:spPr>
            <p:txBody>
              <a:bodyPr>
                <a:spAutoFit/>
              </a:bodyPr>
              <a:lstStyle/>
              <a:p>
                <a:pPr algn="ctr" defTabSz="4321175">
                  <a:spcBef>
                    <a:spcPct val="50000"/>
                  </a:spcBef>
                </a:pPr>
                <a:r>
                  <a:rPr lang="es-ES" sz="1200" b="1" dirty="0" smtClean="0">
                    <a:latin typeface="Arial Narrow" pitchFamily="34" charset="0"/>
                  </a:rPr>
                  <a:t>BLAST </a:t>
                </a:r>
                <a:r>
                  <a:rPr lang="es-ES" sz="1200" b="1" dirty="0" err="1" smtClean="0">
                    <a:latin typeface="Arial Narrow" pitchFamily="34" charset="0"/>
                  </a:rPr>
                  <a:t>homology</a:t>
                </a:r>
                <a:endParaRPr lang="es-ES" sz="1200" b="1" dirty="0">
                  <a:latin typeface="Arial Narrow" pitchFamily="34" charset="0"/>
                </a:endParaRPr>
              </a:p>
            </p:txBody>
          </p:sp>
          <p:sp>
            <p:nvSpPr>
              <p:cNvPr id="141" name="Text Box 45"/>
              <p:cNvSpPr txBox="1">
                <a:spLocks noChangeArrowheads="1"/>
              </p:cNvSpPr>
              <p:nvPr/>
            </p:nvSpPr>
            <p:spPr bwMode="auto">
              <a:xfrm>
                <a:off x="3550" y="2777"/>
                <a:ext cx="589" cy="154"/>
              </a:xfrm>
              <a:prstGeom prst="rect">
                <a:avLst/>
              </a:prstGeom>
              <a:noFill/>
              <a:ln w="9525" algn="ctr">
                <a:noFill/>
                <a:miter lim="800000"/>
                <a:headEnd/>
                <a:tailEnd/>
              </a:ln>
            </p:spPr>
            <p:txBody>
              <a:bodyPr>
                <a:spAutoFit/>
              </a:bodyPr>
              <a:lstStyle/>
              <a:p>
                <a:pPr defTabSz="4321175">
                  <a:spcBef>
                    <a:spcPct val="50000"/>
                  </a:spcBef>
                </a:pPr>
                <a:r>
                  <a:rPr lang="es-ES" sz="1000" dirty="0">
                    <a:latin typeface="Arial Narrow" pitchFamily="34" charset="0"/>
                  </a:rPr>
                  <a:t>E- </a:t>
                </a:r>
                <a:r>
                  <a:rPr lang="es-ES" sz="1000" dirty="0" err="1">
                    <a:latin typeface="Arial Narrow" pitchFamily="34" charset="0"/>
                  </a:rPr>
                  <a:t>value</a:t>
                </a:r>
                <a:endParaRPr lang="es-ES" sz="1000" dirty="0">
                  <a:latin typeface="Arial Narrow" pitchFamily="34" charset="0"/>
                </a:endParaRPr>
              </a:p>
            </p:txBody>
          </p:sp>
          <p:sp>
            <p:nvSpPr>
              <p:cNvPr id="142" name="Text Box 46"/>
              <p:cNvSpPr txBox="1">
                <a:spLocks noChangeArrowheads="1"/>
              </p:cNvSpPr>
              <p:nvPr/>
            </p:nvSpPr>
            <p:spPr bwMode="auto">
              <a:xfrm>
                <a:off x="3566" y="2886"/>
                <a:ext cx="499" cy="154"/>
              </a:xfrm>
              <a:prstGeom prst="rect">
                <a:avLst/>
              </a:prstGeom>
              <a:noFill/>
              <a:ln w="9525" algn="ctr">
                <a:noFill/>
                <a:miter lim="800000"/>
                <a:headEnd/>
                <a:tailEnd/>
              </a:ln>
            </p:spPr>
            <p:txBody>
              <a:bodyPr>
                <a:spAutoFit/>
              </a:bodyPr>
              <a:lstStyle/>
              <a:p>
                <a:pPr defTabSz="4321175">
                  <a:spcBef>
                    <a:spcPct val="50000"/>
                  </a:spcBef>
                </a:pPr>
                <a:r>
                  <a:rPr lang="es-ES" sz="1000" dirty="0">
                    <a:latin typeface="Arial Narrow" pitchFamily="34" charset="0"/>
                  </a:rPr>
                  <a:t>Score</a:t>
                </a:r>
              </a:p>
            </p:txBody>
          </p:sp>
          <p:sp>
            <p:nvSpPr>
              <p:cNvPr id="143" name="Text Box 47"/>
              <p:cNvSpPr txBox="1">
                <a:spLocks noChangeArrowheads="1"/>
              </p:cNvSpPr>
              <p:nvPr/>
            </p:nvSpPr>
            <p:spPr bwMode="auto">
              <a:xfrm>
                <a:off x="3472" y="2994"/>
                <a:ext cx="635" cy="154"/>
              </a:xfrm>
              <a:prstGeom prst="rect">
                <a:avLst/>
              </a:prstGeom>
              <a:noFill/>
              <a:ln w="9525" algn="ctr">
                <a:noFill/>
                <a:miter lim="800000"/>
                <a:headEnd/>
                <a:tailEnd/>
              </a:ln>
            </p:spPr>
            <p:txBody>
              <a:bodyPr>
                <a:spAutoFit/>
              </a:bodyPr>
              <a:lstStyle/>
              <a:p>
                <a:pPr defTabSz="4321175">
                  <a:spcBef>
                    <a:spcPct val="50000"/>
                  </a:spcBef>
                </a:pPr>
                <a:r>
                  <a:rPr lang="es-ES" sz="1000" dirty="0" smtClean="0">
                    <a:latin typeface="Arial Narrow" pitchFamily="34" charset="0"/>
                  </a:rPr>
                  <a:t>   </a:t>
                </a:r>
                <a:r>
                  <a:rPr lang="es-ES" sz="1000" dirty="0" err="1" smtClean="0">
                    <a:latin typeface="Arial Narrow" pitchFamily="34" charset="0"/>
                  </a:rPr>
                  <a:t>Alignment</a:t>
                </a:r>
                <a:endParaRPr lang="es-ES" sz="1000" dirty="0">
                  <a:latin typeface="Arial Narrow" pitchFamily="34" charset="0"/>
                </a:endParaRPr>
              </a:p>
            </p:txBody>
          </p:sp>
        </p:grpSp>
      </p:grpSp>
      <p:grpSp>
        <p:nvGrpSpPr>
          <p:cNvPr id="6" name="67 Grupo"/>
          <p:cNvGrpSpPr/>
          <p:nvPr/>
        </p:nvGrpSpPr>
        <p:grpSpPr>
          <a:xfrm>
            <a:off x="1257002" y="1125538"/>
            <a:ext cx="3532187" cy="4343400"/>
            <a:chOff x="87313" y="1125538"/>
            <a:chExt cx="3532187" cy="4343400"/>
          </a:xfrm>
        </p:grpSpPr>
        <p:grpSp>
          <p:nvGrpSpPr>
            <p:cNvPr id="7" name="66 Grupo"/>
            <p:cNvGrpSpPr/>
            <p:nvPr/>
          </p:nvGrpSpPr>
          <p:grpSpPr>
            <a:xfrm>
              <a:off x="87313" y="1125538"/>
              <a:ext cx="3476625" cy="4343400"/>
              <a:chOff x="87313" y="1125538"/>
              <a:chExt cx="3476625" cy="4343400"/>
            </a:xfrm>
          </p:grpSpPr>
          <p:sp>
            <p:nvSpPr>
              <p:cNvPr id="110" name="AutoShape 61"/>
              <p:cNvSpPr>
                <a:spLocks noChangeArrowheads="1"/>
              </p:cNvSpPr>
              <p:nvPr/>
            </p:nvSpPr>
            <p:spPr bwMode="auto">
              <a:xfrm>
                <a:off x="87313" y="2782888"/>
                <a:ext cx="1441450" cy="1216025"/>
              </a:xfrm>
              <a:prstGeom prst="can">
                <a:avLst>
                  <a:gd name="adj" fmla="val 50000"/>
                </a:avLst>
              </a:prstGeom>
              <a:solidFill>
                <a:schemeClr val="accent3">
                  <a:lumMod val="40000"/>
                  <a:lumOff val="60000"/>
                </a:schemeClr>
              </a:solidFill>
              <a:ln w="25400">
                <a:solidFill>
                  <a:srgbClr val="3E4D1F"/>
                </a:solidFill>
                <a:round/>
                <a:headEnd/>
                <a:tailEnd/>
              </a:ln>
            </p:spPr>
            <p:txBody>
              <a:bodyPr wrap="none" anchor="ctr"/>
              <a:lstStyle/>
              <a:p>
                <a:endParaRPr lang="ca-ES">
                  <a:latin typeface="Arial Narrow" pitchFamily="34" charset="0"/>
                </a:endParaRPr>
              </a:p>
            </p:txBody>
          </p:sp>
          <p:sp>
            <p:nvSpPr>
              <p:cNvPr id="111" name="AutoShape 67"/>
              <p:cNvSpPr>
                <a:spLocks noChangeArrowheads="1"/>
              </p:cNvSpPr>
              <p:nvPr/>
            </p:nvSpPr>
            <p:spPr bwMode="auto">
              <a:xfrm>
                <a:off x="106363" y="4252913"/>
                <a:ext cx="1441450" cy="1216025"/>
              </a:xfrm>
              <a:prstGeom prst="can">
                <a:avLst>
                  <a:gd name="adj" fmla="val 28852"/>
                </a:avLst>
              </a:prstGeom>
              <a:solidFill>
                <a:schemeClr val="accent3">
                  <a:lumMod val="40000"/>
                  <a:lumOff val="60000"/>
                </a:schemeClr>
              </a:solidFill>
              <a:ln w="25400">
                <a:solidFill>
                  <a:srgbClr val="3E4D1F"/>
                </a:solidFill>
                <a:round/>
                <a:headEnd/>
                <a:tailEnd/>
              </a:ln>
            </p:spPr>
            <p:txBody>
              <a:bodyPr wrap="none" anchor="ctr"/>
              <a:lstStyle/>
              <a:p>
                <a:endParaRPr lang="ca-ES">
                  <a:latin typeface="Arial Narrow" pitchFamily="34" charset="0"/>
                </a:endParaRPr>
              </a:p>
            </p:txBody>
          </p:sp>
          <p:sp>
            <p:nvSpPr>
              <p:cNvPr id="112" name="Text Box 4"/>
              <p:cNvSpPr txBox="1">
                <a:spLocks noChangeArrowheads="1"/>
              </p:cNvSpPr>
              <p:nvPr/>
            </p:nvSpPr>
            <p:spPr bwMode="auto">
              <a:xfrm>
                <a:off x="2257425" y="1279525"/>
                <a:ext cx="720725" cy="244475"/>
              </a:xfrm>
              <a:prstGeom prst="rect">
                <a:avLst/>
              </a:prstGeom>
              <a:noFill/>
              <a:ln w="9525" algn="ctr">
                <a:noFill/>
                <a:miter lim="800000"/>
                <a:headEnd/>
                <a:tailEnd/>
              </a:ln>
            </p:spPr>
            <p:txBody>
              <a:bodyPr>
                <a:spAutoFit/>
              </a:bodyPr>
              <a:lstStyle/>
              <a:p>
                <a:pPr defTabSz="4321175">
                  <a:spcBef>
                    <a:spcPct val="50000"/>
                  </a:spcBef>
                </a:pPr>
                <a:endParaRPr lang="ca-ES" sz="1000" b="1">
                  <a:latin typeface="Arial Narrow" pitchFamily="34" charset="0"/>
                </a:endParaRPr>
              </a:p>
            </p:txBody>
          </p:sp>
          <p:sp>
            <p:nvSpPr>
              <p:cNvPr id="113" name="Rectangle 7"/>
              <p:cNvSpPr>
                <a:spLocks noChangeArrowheads="1"/>
              </p:cNvSpPr>
              <p:nvPr/>
            </p:nvSpPr>
            <p:spPr bwMode="auto">
              <a:xfrm>
                <a:off x="1619250" y="1125538"/>
                <a:ext cx="1944688" cy="576262"/>
              </a:xfrm>
              <a:prstGeom prst="rect">
                <a:avLst/>
              </a:prstGeom>
              <a:solidFill>
                <a:schemeClr val="accent3">
                  <a:lumMod val="40000"/>
                  <a:lumOff val="60000"/>
                </a:schemeClr>
              </a:solidFill>
              <a:ln w="25400">
                <a:solidFill>
                  <a:schemeClr val="accent3">
                    <a:lumMod val="40000"/>
                    <a:lumOff val="60000"/>
                  </a:schemeClr>
                </a:solidFill>
                <a:miter lim="800000"/>
                <a:headEnd/>
                <a:tailEnd/>
              </a:ln>
            </p:spPr>
            <p:txBody>
              <a:bodyPr wrap="none" anchor="ctr"/>
              <a:lstStyle/>
              <a:p>
                <a:endParaRPr lang="ca-ES">
                  <a:latin typeface="Arial Narrow" pitchFamily="34" charset="0"/>
                </a:endParaRPr>
              </a:p>
            </p:txBody>
          </p:sp>
          <p:sp>
            <p:nvSpPr>
              <p:cNvPr id="114" name="Line 56"/>
              <p:cNvSpPr>
                <a:spLocks noChangeShapeType="1"/>
              </p:cNvSpPr>
              <p:nvPr/>
            </p:nvSpPr>
            <p:spPr bwMode="auto">
              <a:xfrm>
                <a:off x="2555875" y="1774825"/>
                <a:ext cx="0" cy="792163"/>
              </a:xfrm>
              <a:prstGeom prst="line">
                <a:avLst/>
              </a:prstGeom>
              <a:noFill/>
              <a:ln w="101600">
                <a:solidFill>
                  <a:srgbClr val="3E4D1F"/>
                </a:solidFill>
                <a:round/>
                <a:headEnd/>
                <a:tailEnd type="triangle" w="sm" len="sm"/>
              </a:ln>
            </p:spPr>
            <p:txBody>
              <a:bodyPr>
                <a:spAutoFit/>
              </a:bodyPr>
              <a:lstStyle/>
              <a:p>
                <a:endParaRPr lang="es-ES">
                  <a:latin typeface="Arial Narrow" pitchFamily="34" charset="0"/>
                </a:endParaRPr>
              </a:p>
            </p:txBody>
          </p:sp>
          <p:sp>
            <p:nvSpPr>
              <p:cNvPr id="115" name="Line 57"/>
              <p:cNvSpPr>
                <a:spLocks noChangeShapeType="1"/>
              </p:cNvSpPr>
              <p:nvPr/>
            </p:nvSpPr>
            <p:spPr bwMode="auto">
              <a:xfrm>
                <a:off x="2536825" y="3502025"/>
                <a:ext cx="0" cy="144463"/>
              </a:xfrm>
              <a:prstGeom prst="line">
                <a:avLst/>
              </a:prstGeom>
              <a:noFill/>
              <a:ln w="25400">
                <a:solidFill>
                  <a:srgbClr val="FF6600"/>
                </a:solidFill>
                <a:round/>
                <a:headEnd/>
                <a:tailEnd type="triangle" w="med" len="med"/>
              </a:ln>
            </p:spPr>
            <p:txBody>
              <a:bodyPr>
                <a:spAutoFit/>
              </a:bodyPr>
              <a:lstStyle/>
              <a:p>
                <a:endParaRPr lang="es-ES">
                  <a:latin typeface="Arial Narrow" pitchFamily="34" charset="0"/>
                </a:endParaRPr>
              </a:p>
            </p:txBody>
          </p:sp>
          <p:sp>
            <p:nvSpPr>
              <p:cNvPr id="116" name="Line 58"/>
              <p:cNvSpPr>
                <a:spLocks noChangeShapeType="1"/>
              </p:cNvSpPr>
              <p:nvPr/>
            </p:nvSpPr>
            <p:spPr bwMode="auto">
              <a:xfrm flipH="1">
                <a:off x="1619250" y="4799013"/>
                <a:ext cx="341313" cy="0"/>
              </a:xfrm>
              <a:prstGeom prst="line">
                <a:avLst/>
              </a:prstGeom>
              <a:noFill/>
              <a:ln w="38100">
                <a:solidFill>
                  <a:srgbClr val="3E4D1F"/>
                </a:solidFill>
                <a:round/>
                <a:headEnd/>
                <a:tailEnd type="triangle" w="med" len="med"/>
              </a:ln>
            </p:spPr>
            <p:txBody>
              <a:bodyPr>
                <a:spAutoFit/>
              </a:bodyPr>
              <a:lstStyle/>
              <a:p>
                <a:endParaRPr lang="es-ES">
                  <a:latin typeface="Arial Narrow" pitchFamily="34" charset="0"/>
                </a:endParaRPr>
              </a:p>
            </p:txBody>
          </p:sp>
          <p:sp>
            <p:nvSpPr>
              <p:cNvPr id="117" name="Line 59"/>
              <p:cNvSpPr>
                <a:spLocks noChangeShapeType="1"/>
              </p:cNvSpPr>
              <p:nvPr/>
            </p:nvSpPr>
            <p:spPr bwMode="auto">
              <a:xfrm flipH="1" flipV="1">
                <a:off x="1528763" y="3722688"/>
                <a:ext cx="431800" cy="211137"/>
              </a:xfrm>
              <a:prstGeom prst="line">
                <a:avLst/>
              </a:prstGeom>
              <a:noFill/>
              <a:ln w="38100">
                <a:solidFill>
                  <a:srgbClr val="3E4D1F"/>
                </a:solidFill>
                <a:round/>
                <a:headEnd/>
                <a:tailEnd type="triangle" w="med" len="med"/>
              </a:ln>
            </p:spPr>
            <p:txBody>
              <a:bodyPr>
                <a:spAutoFit/>
              </a:bodyPr>
              <a:lstStyle/>
              <a:p>
                <a:endParaRPr lang="es-ES">
                  <a:latin typeface="Arial Narrow" pitchFamily="34" charset="0"/>
                </a:endParaRPr>
              </a:p>
            </p:txBody>
          </p:sp>
          <p:sp>
            <p:nvSpPr>
              <p:cNvPr id="118" name="Line 60"/>
              <p:cNvSpPr>
                <a:spLocks noChangeShapeType="1"/>
              </p:cNvSpPr>
              <p:nvPr/>
            </p:nvSpPr>
            <p:spPr bwMode="auto">
              <a:xfrm flipH="1">
                <a:off x="1528763" y="3141663"/>
                <a:ext cx="431800" cy="222250"/>
              </a:xfrm>
              <a:prstGeom prst="line">
                <a:avLst/>
              </a:prstGeom>
              <a:noFill/>
              <a:ln w="38100">
                <a:solidFill>
                  <a:srgbClr val="3E4D1F"/>
                </a:solidFill>
                <a:round/>
                <a:headEnd/>
                <a:tailEnd type="triangle" w="med" len="med"/>
              </a:ln>
            </p:spPr>
            <p:txBody>
              <a:bodyPr>
                <a:spAutoFit/>
              </a:bodyPr>
              <a:lstStyle/>
              <a:p>
                <a:endParaRPr lang="es-ES">
                  <a:latin typeface="Arial Narrow" pitchFamily="34" charset="0"/>
                </a:endParaRPr>
              </a:p>
            </p:txBody>
          </p:sp>
          <p:sp>
            <p:nvSpPr>
              <p:cNvPr id="119" name="Rectangle 62"/>
              <p:cNvSpPr>
                <a:spLocks noChangeArrowheads="1"/>
              </p:cNvSpPr>
              <p:nvPr/>
            </p:nvSpPr>
            <p:spPr bwMode="auto">
              <a:xfrm>
                <a:off x="2032000" y="2692400"/>
                <a:ext cx="1008063" cy="2668588"/>
              </a:xfrm>
              <a:prstGeom prst="rect">
                <a:avLst/>
              </a:prstGeom>
              <a:solidFill>
                <a:schemeClr val="accent3">
                  <a:lumMod val="40000"/>
                  <a:lumOff val="60000"/>
                </a:schemeClr>
              </a:solidFill>
              <a:ln w="25400">
                <a:solidFill>
                  <a:schemeClr val="accent3">
                    <a:lumMod val="40000"/>
                    <a:lumOff val="60000"/>
                  </a:schemeClr>
                </a:solidFill>
                <a:miter lim="800000"/>
                <a:headEnd/>
                <a:tailEnd/>
              </a:ln>
            </p:spPr>
            <p:txBody>
              <a:bodyPr wrap="none" anchor="ctr"/>
              <a:lstStyle/>
              <a:p>
                <a:endParaRPr lang="ca-ES">
                  <a:latin typeface="Arial Narrow" pitchFamily="34" charset="0"/>
                </a:endParaRPr>
              </a:p>
            </p:txBody>
          </p:sp>
          <p:sp>
            <p:nvSpPr>
              <p:cNvPr id="120" name="Line 63"/>
              <p:cNvSpPr>
                <a:spLocks noChangeShapeType="1"/>
              </p:cNvSpPr>
              <p:nvPr/>
            </p:nvSpPr>
            <p:spPr bwMode="auto">
              <a:xfrm>
                <a:off x="2546300" y="2925763"/>
                <a:ext cx="0" cy="144462"/>
              </a:xfrm>
              <a:prstGeom prst="line">
                <a:avLst/>
              </a:prstGeom>
              <a:noFill/>
              <a:ln w="25400">
                <a:solidFill>
                  <a:srgbClr val="3E4D1F"/>
                </a:solidFill>
                <a:round/>
                <a:headEnd/>
                <a:tailEnd type="triangle" w="med" len="med"/>
              </a:ln>
            </p:spPr>
            <p:txBody>
              <a:bodyPr>
                <a:spAutoFit/>
              </a:bodyPr>
              <a:lstStyle/>
              <a:p>
                <a:endParaRPr lang="es-ES">
                  <a:latin typeface="Arial Narrow" pitchFamily="34" charset="0"/>
                </a:endParaRPr>
              </a:p>
            </p:txBody>
          </p:sp>
          <p:sp>
            <p:nvSpPr>
              <p:cNvPr id="121" name="Line 64"/>
              <p:cNvSpPr>
                <a:spLocks noChangeShapeType="1"/>
              </p:cNvSpPr>
              <p:nvPr/>
            </p:nvSpPr>
            <p:spPr bwMode="auto">
              <a:xfrm>
                <a:off x="2546300" y="4078288"/>
                <a:ext cx="0" cy="144462"/>
              </a:xfrm>
              <a:prstGeom prst="line">
                <a:avLst/>
              </a:prstGeom>
              <a:noFill/>
              <a:ln w="25400">
                <a:solidFill>
                  <a:srgbClr val="3E4D1F"/>
                </a:solidFill>
                <a:round/>
                <a:headEnd/>
                <a:tailEnd type="triangle" w="med" len="med"/>
              </a:ln>
            </p:spPr>
            <p:txBody>
              <a:bodyPr>
                <a:spAutoFit/>
              </a:bodyPr>
              <a:lstStyle/>
              <a:p>
                <a:endParaRPr lang="es-ES">
                  <a:latin typeface="Arial Narrow" pitchFamily="34" charset="0"/>
                </a:endParaRPr>
              </a:p>
            </p:txBody>
          </p:sp>
          <p:sp>
            <p:nvSpPr>
              <p:cNvPr id="122" name="Line 65"/>
              <p:cNvSpPr>
                <a:spLocks noChangeShapeType="1"/>
              </p:cNvSpPr>
              <p:nvPr/>
            </p:nvSpPr>
            <p:spPr bwMode="auto">
              <a:xfrm>
                <a:off x="2546300" y="4583113"/>
                <a:ext cx="0" cy="144462"/>
              </a:xfrm>
              <a:prstGeom prst="line">
                <a:avLst/>
              </a:prstGeom>
              <a:noFill/>
              <a:ln w="25400">
                <a:solidFill>
                  <a:srgbClr val="3E4D1F"/>
                </a:solidFill>
                <a:round/>
                <a:headEnd/>
                <a:tailEnd type="triangle" w="med" len="med"/>
              </a:ln>
            </p:spPr>
            <p:txBody>
              <a:bodyPr>
                <a:spAutoFit/>
              </a:bodyPr>
              <a:lstStyle/>
              <a:p>
                <a:endParaRPr lang="es-ES">
                  <a:latin typeface="Arial Narrow" pitchFamily="34" charset="0"/>
                </a:endParaRPr>
              </a:p>
            </p:txBody>
          </p:sp>
          <p:sp>
            <p:nvSpPr>
              <p:cNvPr id="123" name="Text Box 66"/>
              <p:cNvSpPr txBox="1">
                <a:spLocks noChangeArrowheads="1"/>
              </p:cNvSpPr>
              <p:nvPr/>
            </p:nvSpPr>
            <p:spPr bwMode="auto">
              <a:xfrm>
                <a:off x="88900" y="2935977"/>
                <a:ext cx="1511300" cy="276999"/>
              </a:xfrm>
              <a:prstGeom prst="rect">
                <a:avLst/>
              </a:prstGeom>
              <a:noFill/>
              <a:ln w="9525" algn="ctr">
                <a:noFill/>
                <a:miter lim="800000"/>
                <a:headEnd/>
                <a:tailEnd/>
              </a:ln>
            </p:spPr>
            <p:txBody>
              <a:bodyPr>
                <a:spAutoFit/>
              </a:bodyPr>
              <a:lstStyle/>
              <a:p>
                <a:pPr algn="ctr" defTabSz="4321175">
                  <a:spcBef>
                    <a:spcPct val="50000"/>
                  </a:spcBef>
                </a:pPr>
                <a:r>
                  <a:rPr lang="es-ES" sz="1200" b="1" dirty="0" err="1" smtClean="0">
                    <a:latin typeface="Arial Narrow" pitchFamily="34" charset="0"/>
                  </a:rPr>
                  <a:t>Sequence</a:t>
                </a:r>
                <a:r>
                  <a:rPr lang="es-ES" sz="1200" b="1" dirty="0" smtClean="0">
                    <a:latin typeface="Arial Narrow" pitchFamily="34" charset="0"/>
                  </a:rPr>
                  <a:t> data</a:t>
                </a:r>
                <a:endParaRPr lang="es-ES" sz="1200" b="1" dirty="0">
                  <a:latin typeface="Arial Narrow" pitchFamily="34" charset="0"/>
                </a:endParaRPr>
              </a:p>
            </p:txBody>
          </p:sp>
          <p:sp>
            <p:nvSpPr>
              <p:cNvPr id="124" name="Text Box 68"/>
              <p:cNvSpPr txBox="1">
                <a:spLocks noChangeArrowheads="1"/>
              </p:cNvSpPr>
              <p:nvPr/>
            </p:nvSpPr>
            <p:spPr bwMode="auto">
              <a:xfrm>
                <a:off x="106363" y="4294188"/>
                <a:ext cx="1511300" cy="274637"/>
              </a:xfrm>
              <a:prstGeom prst="rect">
                <a:avLst/>
              </a:prstGeom>
              <a:noFill/>
              <a:ln w="9525" algn="ctr">
                <a:noFill/>
                <a:miter lim="800000"/>
                <a:headEnd/>
                <a:tailEnd/>
              </a:ln>
            </p:spPr>
            <p:txBody>
              <a:bodyPr>
                <a:spAutoFit/>
              </a:bodyPr>
              <a:lstStyle/>
              <a:p>
                <a:pPr algn="ctr" defTabSz="4321175">
                  <a:spcBef>
                    <a:spcPct val="50000"/>
                  </a:spcBef>
                </a:pPr>
                <a:r>
                  <a:rPr lang="es-ES" sz="1200" b="1">
                    <a:latin typeface="Arial Narrow" pitchFamily="34" charset="0"/>
                  </a:rPr>
                  <a:t>Clustering</a:t>
                </a:r>
              </a:p>
            </p:txBody>
          </p:sp>
          <p:sp>
            <p:nvSpPr>
              <p:cNvPr id="125" name="Text Box 69"/>
              <p:cNvSpPr txBox="1">
                <a:spLocks noChangeArrowheads="1"/>
              </p:cNvSpPr>
              <p:nvPr/>
            </p:nvSpPr>
            <p:spPr bwMode="auto">
              <a:xfrm>
                <a:off x="179388" y="4654550"/>
                <a:ext cx="1224260" cy="732123"/>
              </a:xfrm>
              <a:prstGeom prst="rect">
                <a:avLst/>
              </a:prstGeom>
              <a:noFill/>
              <a:ln w="9525" algn="ctr">
                <a:noFill/>
                <a:miter lim="800000"/>
                <a:headEnd/>
                <a:tailEnd/>
              </a:ln>
            </p:spPr>
            <p:txBody>
              <a:bodyPr wrap="square">
                <a:spAutoFit/>
              </a:bodyPr>
              <a:lstStyle/>
              <a:p>
                <a:pPr algn="ctr" defTabSz="4321175">
                  <a:lnSpc>
                    <a:spcPct val="65000"/>
                  </a:lnSpc>
                  <a:spcBef>
                    <a:spcPct val="50000"/>
                  </a:spcBef>
                </a:pPr>
                <a:r>
                  <a:rPr lang="es-ES" sz="1000" dirty="0" err="1" smtClean="0">
                    <a:latin typeface="Arial Narrow" pitchFamily="34" charset="0"/>
                  </a:rPr>
                  <a:t>Group</a:t>
                </a:r>
                <a:r>
                  <a:rPr lang="es-ES" sz="1000" dirty="0" smtClean="0">
                    <a:latin typeface="Arial Narrow" pitchFamily="34" charset="0"/>
                  </a:rPr>
                  <a:t> </a:t>
                </a:r>
                <a:r>
                  <a:rPr lang="es-ES" sz="1000" dirty="0" err="1" smtClean="0">
                    <a:latin typeface="Arial Narrow" pitchFamily="34" charset="0"/>
                  </a:rPr>
                  <a:t>code</a:t>
                </a:r>
                <a:endParaRPr lang="es-ES" sz="1000" dirty="0">
                  <a:latin typeface="Arial Narrow" pitchFamily="34" charset="0"/>
                </a:endParaRPr>
              </a:p>
              <a:p>
                <a:pPr algn="ctr" defTabSz="4321175">
                  <a:lnSpc>
                    <a:spcPct val="65000"/>
                  </a:lnSpc>
                  <a:spcBef>
                    <a:spcPct val="50000"/>
                  </a:spcBef>
                </a:pPr>
                <a:r>
                  <a:rPr lang="es-ES" sz="1000" dirty="0" smtClean="0">
                    <a:latin typeface="Arial Narrow" pitchFamily="34" charset="0"/>
                  </a:rPr>
                  <a:t> </a:t>
                </a:r>
                <a:r>
                  <a:rPr lang="es-ES" sz="1000" dirty="0" err="1" smtClean="0">
                    <a:latin typeface="Arial Narrow" pitchFamily="34" charset="0"/>
                  </a:rPr>
                  <a:t>Sequences</a:t>
                </a:r>
                <a:endParaRPr lang="es-ES" sz="1000" dirty="0">
                  <a:latin typeface="Arial Narrow" pitchFamily="34" charset="0"/>
                </a:endParaRPr>
              </a:p>
              <a:p>
                <a:pPr algn="ctr" defTabSz="4321175">
                  <a:lnSpc>
                    <a:spcPct val="65000"/>
                  </a:lnSpc>
                  <a:spcBef>
                    <a:spcPct val="50000"/>
                  </a:spcBef>
                </a:pPr>
                <a:r>
                  <a:rPr lang="es-ES" sz="1000" dirty="0" err="1" smtClean="0">
                    <a:latin typeface="Arial Narrow" pitchFamily="34" charset="0"/>
                  </a:rPr>
                  <a:t>Alignment</a:t>
                </a:r>
                <a:endParaRPr lang="es-ES" sz="1000" dirty="0">
                  <a:latin typeface="Arial Narrow" pitchFamily="34" charset="0"/>
                </a:endParaRPr>
              </a:p>
              <a:p>
                <a:pPr algn="ctr" defTabSz="4321175">
                  <a:lnSpc>
                    <a:spcPct val="65000"/>
                  </a:lnSpc>
                  <a:spcBef>
                    <a:spcPct val="50000"/>
                  </a:spcBef>
                </a:pPr>
                <a:r>
                  <a:rPr lang="es-ES" sz="1000" dirty="0" err="1" smtClean="0">
                    <a:latin typeface="Arial Narrow" pitchFamily="34" charset="0"/>
                  </a:rPr>
                  <a:t>Consensus</a:t>
                </a:r>
                <a:endParaRPr lang="es-ES" sz="1000" dirty="0">
                  <a:latin typeface="Arial Narrow" pitchFamily="34" charset="0"/>
                </a:endParaRPr>
              </a:p>
            </p:txBody>
          </p:sp>
          <p:sp>
            <p:nvSpPr>
              <p:cNvPr id="126" name="Text Box 70"/>
              <p:cNvSpPr txBox="1">
                <a:spLocks noChangeArrowheads="1"/>
              </p:cNvSpPr>
              <p:nvPr/>
            </p:nvSpPr>
            <p:spPr bwMode="auto">
              <a:xfrm>
                <a:off x="2057400" y="2701925"/>
                <a:ext cx="936625" cy="244475"/>
              </a:xfrm>
              <a:prstGeom prst="rect">
                <a:avLst/>
              </a:prstGeom>
              <a:noFill/>
              <a:ln w="9525">
                <a:noFill/>
                <a:miter lim="800000"/>
                <a:headEnd/>
                <a:tailEnd/>
              </a:ln>
            </p:spPr>
            <p:txBody>
              <a:bodyPr>
                <a:spAutoFit/>
              </a:bodyPr>
              <a:lstStyle/>
              <a:p>
                <a:pPr algn="ctr">
                  <a:spcBef>
                    <a:spcPct val="50000"/>
                  </a:spcBef>
                </a:pPr>
                <a:r>
                  <a:rPr lang="es-ES" sz="1000" b="1" dirty="0" err="1" smtClean="0">
                    <a:latin typeface="Arial Narrow" pitchFamily="34" charset="0"/>
                  </a:rPr>
                  <a:t>sequences</a:t>
                </a:r>
                <a:endParaRPr lang="es-ES" sz="1000" b="1" dirty="0">
                  <a:latin typeface="Arial Narrow" pitchFamily="34" charset="0"/>
                </a:endParaRPr>
              </a:p>
            </p:txBody>
          </p:sp>
          <p:sp>
            <p:nvSpPr>
              <p:cNvPr id="127" name="Text Box 71"/>
              <p:cNvSpPr txBox="1">
                <a:spLocks noChangeArrowheads="1"/>
              </p:cNvSpPr>
              <p:nvPr/>
            </p:nvSpPr>
            <p:spPr bwMode="auto">
              <a:xfrm>
                <a:off x="2057400" y="3062288"/>
                <a:ext cx="936625" cy="400110"/>
              </a:xfrm>
              <a:prstGeom prst="rect">
                <a:avLst/>
              </a:prstGeom>
              <a:noFill/>
              <a:ln w="9525">
                <a:noFill/>
                <a:miter lim="800000"/>
                <a:headEnd/>
                <a:tailEnd/>
              </a:ln>
            </p:spPr>
            <p:txBody>
              <a:bodyPr>
                <a:spAutoFit/>
              </a:bodyPr>
              <a:lstStyle/>
              <a:p>
                <a:pPr algn="ctr">
                  <a:spcBef>
                    <a:spcPct val="50000"/>
                  </a:spcBef>
                </a:pPr>
                <a:r>
                  <a:rPr lang="es-ES" sz="1000" b="1" dirty="0" err="1" smtClean="0">
                    <a:latin typeface="Arial Narrow" pitchFamily="34" charset="0"/>
                  </a:rPr>
                  <a:t>Quality</a:t>
                </a:r>
                <a:r>
                  <a:rPr lang="es-ES" sz="1000" b="1" dirty="0" smtClean="0">
                    <a:latin typeface="Arial Narrow" pitchFamily="34" charset="0"/>
                  </a:rPr>
                  <a:t> </a:t>
                </a:r>
                <a:r>
                  <a:rPr lang="es-ES" sz="1000" b="1" dirty="0" err="1" smtClean="0">
                    <a:latin typeface="Arial Narrow" pitchFamily="34" charset="0"/>
                  </a:rPr>
                  <a:t>assessment</a:t>
                </a:r>
                <a:endParaRPr lang="es-ES" sz="1000" b="1" dirty="0">
                  <a:latin typeface="Arial Narrow" pitchFamily="34" charset="0"/>
                </a:endParaRPr>
              </a:p>
            </p:txBody>
          </p:sp>
          <p:sp>
            <p:nvSpPr>
              <p:cNvPr id="128" name="Line 72"/>
              <p:cNvSpPr>
                <a:spLocks noChangeShapeType="1"/>
              </p:cNvSpPr>
              <p:nvPr/>
            </p:nvSpPr>
            <p:spPr bwMode="auto">
              <a:xfrm>
                <a:off x="2546300" y="3494088"/>
                <a:ext cx="0" cy="144462"/>
              </a:xfrm>
              <a:prstGeom prst="line">
                <a:avLst/>
              </a:prstGeom>
              <a:noFill/>
              <a:ln w="25400">
                <a:solidFill>
                  <a:srgbClr val="3E4D1F"/>
                </a:solidFill>
                <a:round/>
                <a:headEnd/>
                <a:tailEnd type="triangle" w="med" len="med"/>
              </a:ln>
            </p:spPr>
            <p:txBody>
              <a:bodyPr>
                <a:spAutoFit/>
              </a:bodyPr>
              <a:lstStyle/>
              <a:p>
                <a:endParaRPr lang="es-ES">
                  <a:latin typeface="Arial Narrow" pitchFamily="34" charset="0"/>
                </a:endParaRPr>
              </a:p>
            </p:txBody>
          </p:sp>
          <p:sp>
            <p:nvSpPr>
              <p:cNvPr id="129" name="Text Box 73"/>
              <p:cNvSpPr txBox="1">
                <a:spLocks noChangeArrowheads="1"/>
              </p:cNvSpPr>
              <p:nvPr/>
            </p:nvSpPr>
            <p:spPr bwMode="auto">
              <a:xfrm>
                <a:off x="2057400" y="3600450"/>
                <a:ext cx="936625" cy="400110"/>
              </a:xfrm>
              <a:prstGeom prst="rect">
                <a:avLst/>
              </a:prstGeom>
              <a:noFill/>
              <a:ln w="9525">
                <a:noFill/>
                <a:miter lim="800000"/>
                <a:headEnd/>
                <a:tailEnd/>
              </a:ln>
            </p:spPr>
            <p:txBody>
              <a:bodyPr>
                <a:spAutoFit/>
              </a:bodyPr>
              <a:lstStyle/>
              <a:p>
                <a:pPr algn="ctr">
                  <a:spcBef>
                    <a:spcPct val="50000"/>
                  </a:spcBef>
                </a:pPr>
                <a:r>
                  <a:rPr lang="es-ES" sz="1000" b="1" dirty="0" err="1" smtClean="0">
                    <a:latin typeface="Arial Narrow" pitchFamily="34" charset="0"/>
                  </a:rPr>
                  <a:t>Cleaning</a:t>
                </a:r>
                <a:r>
                  <a:rPr lang="es-ES" sz="1000" b="1" dirty="0" smtClean="0">
                    <a:latin typeface="Arial Narrow" pitchFamily="34" charset="0"/>
                  </a:rPr>
                  <a:t> and </a:t>
                </a:r>
                <a:r>
                  <a:rPr lang="es-ES" sz="1000" b="1" dirty="0" err="1" smtClean="0">
                    <a:latin typeface="Arial Narrow" pitchFamily="34" charset="0"/>
                  </a:rPr>
                  <a:t>edition</a:t>
                </a:r>
                <a:endParaRPr lang="es-ES" sz="1000" b="1" dirty="0">
                  <a:latin typeface="Arial Narrow" pitchFamily="34" charset="0"/>
                </a:endParaRPr>
              </a:p>
            </p:txBody>
          </p:sp>
          <p:sp>
            <p:nvSpPr>
              <p:cNvPr id="130" name="Text Box 74"/>
              <p:cNvSpPr txBox="1">
                <a:spLocks noChangeArrowheads="1"/>
              </p:cNvSpPr>
              <p:nvPr/>
            </p:nvSpPr>
            <p:spPr bwMode="auto">
              <a:xfrm>
                <a:off x="1971675" y="4257675"/>
                <a:ext cx="1146175" cy="244475"/>
              </a:xfrm>
              <a:prstGeom prst="rect">
                <a:avLst/>
              </a:prstGeom>
              <a:noFill/>
              <a:ln w="9525">
                <a:noFill/>
                <a:miter lim="800000"/>
                <a:headEnd/>
                <a:tailEnd/>
              </a:ln>
            </p:spPr>
            <p:txBody>
              <a:bodyPr>
                <a:spAutoFit/>
              </a:bodyPr>
              <a:lstStyle/>
              <a:p>
                <a:pPr algn="ctr">
                  <a:spcBef>
                    <a:spcPct val="50000"/>
                  </a:spcBef>
                </a:pPr>
                <a:r>
                  <a:rPr lang="es-ES" sz="1000" b="1" dirty="0" err="1" smtClean="0">
                    <a:latin typeface="Arial Narrow" pitchFamily="34" charset="0"/>
                  </a:rPr>
                  <a:t>Clustering</a:t>
                </a:r>
                <a:endParaRPr lang="es-ES" sz="1000" b="1" dirty="0">
                  <a:latin typeface="Arial Narrow" pitchFamily="34" charset="0"/>
                </a:endParaRPr>
              </a:p>
            </p:txBody>
          </p:sp>
          <p:sp>
            <p:nvSpPr>
              <p:cNvPr id="131" name="Text Box 75"/>
              <p:cNvSpPr txBox="1">
                <a:spLocks noChangeArrowheads="1"/>
              </p:cNvSpPr>
              <p:nvPr/>
            </p:nvSpPr>
            <p:spPr bwMode="auto">
              <a:xfrm>
                <a:off x="179512" y="3400425"/>
                <a:ext cx="1223963" cy="400110"/>
              </a:xfrm>
              <a:prstGeom prst="rect">
                <a:avLst/>
              </a:prstGeom>
              <a:noFill/>
              <a:ln w="9525">
                <a:noFill/>
                <a:miter lim="800000"/>
                <a:headEnd/>
                <a:tailEnd/>
              </a:ln>
            </p:spPr>
            <p:txBody>
              <a:bodyPr>
                <a:spAutoFit/>
              </a:bodyPr>
              <a:lstStyle/>
              <a:p>
                <a:pPr algn="ctr">
                  <a:spcBef>
                    <a:spcPct val="50000"/>
                  </a:spcBef>
                </a:pPr>
                <a:r>
                  <a:rPr lang="es-ES" sz="1000" dirty="0" err="1" smtClean="0">
                    <a:latin typeface="Arial Narrow" pitchFamily="34" charset="0"/>
                  </a:rPr>
                  <a:t>Raw</a:t>
                </a:r>
                <a:r>
                  <a:rPr lang="es-ES" sz="1000" dirty="0" smtClean="0">
                    <a:latin typeface="Arial Narrow" pitchFamily="34" charset="0"/>
                  </a:rPr>
                  <a:t> </a:t>
                </a:r>
                <a:r>
                  <a:rPr lang="es-ES" sz="1000" dirty="0" err="1" smtClean="0">
                    <a:latin typeface="Arial Narrow" pitchFamily="34" charset="0"/>
                  </a:rPr>
                  <a:t>sequence</a:t>
                </a:r>
                <a:r>
                  <a:rPr lang="es-ES" sz="1000" dirty="0" smtClean="0">
                    <a:latin typeface="Arial Narrow" pitchFamily="34" charset="0"/>
                  </a:rPr>
                  <a:t>, </a:t>
                </a:r>
                <a:r>
                  <a:rPr lang="es-ES" sz="1000" dirty="0" err="1" smtClean="0">
                    <a:latin typeface="Arial Narrow" pitchFamily="34" charset="0"/>
                  </a:rPr>
                  <a:t>code</a:t>
                </a:r>
                <a:r>
                  <a:rPr lang="es-ES" sz="1000" dirty="0" smtClean="0">
                    <a:latin typeface="Arial Narrow" pitchFamily="34" charset="0"/>
                  </a:rPr>
                  <a:t>,  </a:t>
                </a:r>
                <a:r>
                  <a:rPr lang="es-ES" sz="1000" dirty="0" err="1" smtClean="0">
                    <a:latin typeface="Arial Narrow" pitchFamily="34" charset="0"/>
                  </a:rPr>
                  <a:t>quality</a:t>
                </a:r>
                <a:r>
                  <a:rPr lang="es-ES" sz="1000" dirty="0" smtClean="0">
                    <a:latin typeface="Arial Narrow" pitchFamily="34" charset="0"/>
                  </a:rPr>
                  <a:t>, </a:t>
                </a:r>
                <a:r>
                  <a:rPr lang="es-ES" sz="1000" dirty="0" err="1" smtClean="0">
                    <a:latin typeface="Arial Narrow" pitchFamily="34" charset="0"/>
                  </a:rPr>
                  <a:t>edition</a:t>
                </a:r>
                <a:endParaRPr lang="es-ES" sz="1000" dirty="0">
                  <a:latin typeface="Arial Narrow" pitchFamily="34" charset="0"/>
                </a:endParaRPr>
              </a:p>
            </p:txBody>
          </p:sp>
          <p:sp>
            <p:nvSpPr>
              <p:cNvPr id="132" name="Text Box 76"/>
              <p:cNvSpPr txBox="1">
                <a:spLocks noChangeArrowheads="1"/>
              </p:cNvSpPr>
              <p:nvPr/>
            </p:nvSpPr>
            <p:spPr bwMode="auto">
              <a:xfrm>
                <a:off x="2130425" y="4718050"/>
                <a:ext cx="863600" cy="396875"/>
              </a:xfrm>
              <a:prstGeom prst="rect">
                <a:avLst/>
              </a:prstGeom>
              <a:noFill/>
              <a:ln w="9525">
                <a:noFill/>
                <a:miter lim="800000"/>
                <a:headEnd/>
                <a:tailEnd/>
              </a:ln>
            </p:spPr>
            <p:txBody>
              <a:bodyPr>
                <a:spAutoFit/>
              </a:bodyPr>
              <a:lstStyle/>
              <a:p>
                <a:pPr>
                  <a:spcBef>
                    <a:spcPct val="50000"/>
                  </a:spcBef>
                </a:pPr>
                <a:r>
                  <a:rPr lang="es-ES" sz="1000" b="1" dirty="0" err="1">
                    <a:latin typeface="Arial Narrow" pitchFamily="34" charset="0"/>
                  </a:rPr>
                  <a:t>Contigs</a:t>
                </a:r>
                <a:r>
                  <a:rPr lang="es-ES" sz="1000" b="1" dirty="0">
                    <a:latin typeface="Arial Narrow" pitchFamily="34" charset="0"/>
                  </a:rPr>
                  <a:t> </a:t>
                </a:r>
                <a:r>
                  <a:rPr lang="es-ES" sz="1000" b="1" dirty="0" smtClean="0">
                    <a:latin typeface="Arial Narrow" pitchFamily="34" charset="0"/>
                  </a:rPr>
                  <a:t>and </a:t>
                </a:r>
                <a:r>
                  <a:rPr lang="es-ES" sz="1000" b="1" dirty="0" err="1">
                    <a:latin typeface="Arial Narrow" pitchFamily="34" charset="0"/>
                  </a:rPr>
                  <a:t>singletons</a:t>
                </a:r>
                <a:endParaRPr lang="es-ES" sz="1000" b="1" dirty="0">
                  <a:latin typeface="Arial Narrow" pitchFamily="34" charset="0"/>
                </a:endParaRPr>
              </a:p>
            </p:txBody>
          </p:sp>
        </p:grpSp>
        <p:sp>
          <p:nvSpPr>
            <p:cNvPr id="109" name="65 CuadroTexto"/>
            <p:cNvSpPr txBox="1">
              <a:spLocks noChangeArrowheads="1"/>
            </p:cNvSpPr>
            <p:nvPr/>
          </p:nvSpPr>
          <p:spPr bwMode="auto">
            <a:xfrm>
              <a:off x="1547813" y="1198563"/>
              <a:ext cx="2071687" cy="457200"/>
            </a:xfrm>
            <a:prstGeom prst="rect">
              <a:avLst/>
            </a:prstGeom>
            <a:noFill/>
            <a:ln w="9525">
              <a:noFill/>
              <a:miter lim="800000"/>
              <a:headEnd/>
              <a:tailEnd/>
            </a:ln>
          </p:spPr>
          <p:txBody>
            <a:bodyPr>
              <a:spAutoFit/>
            </a:bodyPr>
            <a:lstStyle/>
            <a:p>
              <a:pPr algn="ctr"/>
              <a:r>
                <a:rPr lang="es-ES" sz="1200" b="1" dirty="0" err="1" smtClean="0">
                  <a:latin typeface="Arial Narrow" pitchFamily="34" charset="0"/>
                </a:rPr>
                <a:t>Sequences</a:t>
              </a:r>
              <a:r>
                <a:rPr lang="es-ES" sz="1200" b="1" dirty="0" smtClean="0">
                  <a:latin typeface="Arial Narrow" pitchFamily="34" charset="0"/>
                </a:rPr>
                <a:t>: </a:t>
              </a:r>
              <a:r>
                <a:rPr lang="es-ES" sz="1200" b="1" dirty="0" err="1" smtClean="0">
                  <a:latin typeface="Arial Narrow" pitchFamily="34" charset="0"/>
                </a:rPr>
                <a:t>Sanger</a:t>
              </a:r>
              <a:r>
                <a:rPr lang="es-ES" sz="1200" b="1" dirty="0" smtClean="0">
                  <a:latin typeface="Arial Narrow" pitchFamily="34" charset="0"/>
                </a:rPr>
                <a:t>/</a:t>
              </a:r>
              <a:endParaRPr lang="es-ES" sz="1200" b="1" dirty="0">
                <a:latin typeface="Arial Narrow" pitchFamily="34" charset="0"/>
              </a:endParaRPr>
            </a:p>
            <a:p>
              <a:pPr algn="ctr"/>
              <a:r>
                <a:rPr lang="es-ES" sz="1200" b="1" dirty="0">
                  <a:latin typeface="Arial Narrow" pitchFamily="34" charset="0"/>
                </a:rPr>
                <a:t>NGS</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1225550" y="2222103"/>
            <a:ext cx="6659563" cy="2359025"/>
          </a:xfrm>
          <a:prstGeom prst="rect">
            <a:avLst/>
          </a:prstGeom>
          <a:noFill/>
          <a:ln w="9525">
            <a:noFill/>
            <a:miter lim="800000"/>
            <a:headEnd/>
            <a:tailEnd/>
          </a:ln>
        </p:spPr>
      </p:pic>
      <p:sp>
        <p:nvSpPr>
          <p:cNvPr id="65539" name="Text Box 3"/>
          <p:cNvSpPr txBox="1">
            <a:spLocks noChangeArrowheads="1"/>
          </p:cNvSpPr>
          <p:nvPr/>
        </p:nvSpPr>
        <p:spPr bwMode="auto">
          <a:xfrm>
            <a:off x="827088" y="260648"/>
            <a:ext cx="7559675" cy="830997"/>
          </a:xfrm>
          <a:prstGeom prst="rect">
            <a:avLst/>
          </a:prstGeom>
          <a:noFill/>
          <a:ln w="9525">
            <a:noFill/>
            <a:miter lim="800000"/>
            <a:headEnd/>
            <a:tailEnd/>
          </a:ln>
        </p:spPr>
        <p:txBody>
          <a:bodyPr>
            <a:spAutoFit/>
          </a:bodyPr>
          <a:lstStyle/>
          <a:p>
            <a:pPr algn="ctr">
              <a:spcBef>
                <a:spcPct val="50000"/>
              </a:spcBef>
            </a:pPr>
            <a:r>
              <a:rPr lang="es-ES" sz="2400" b="1" dirty="0" smtClean="0">
                <a:latin typeface="Arial" pitchFamily="34" charset="0"/>
                <a:cs typeface="Arial" pitchFamily="34" charset="0"/>
              </a:rPr>
              <a:t>FUNCTIONAL GENOMICS: EST DATABASES AND MICROARRAYS DEVELOPMENT</a:t>
            </a:r>
            <a:endParaRPr lang="es-ES" sz="2400" b="1" dirty="0">
              <a:latin typeface="Arial" pitchFamily="34" charset="0"/>
              <a:cs typeface="Arial" pitchFamily="34" charset="0"/>
            </a:endParaRPr>
          </a:p>
        </p:txBody>
      </p:sp>
      <p:grpSp>
        <p:nvGrpSpPr>
          <p:cNvPr id="2" name="Group 4"/>
          <p:cNvGrpSpPr>
            <a:grpSpLocks/>
          </p:cNvGrpSpPr>
          <p:nvPr/>
        </p:nvGrpSpPr>
        <p:grpSpPr bwMode="auto">
          <a:xfrm>
            <a:off x="5435600" y="1268016"/>
            <a:ext cx="1485900" cy="1373187"/>
            <a:chOff x="2064" y="778"/>
            <a:chExt cx="1684" cy="1337"/>
          </a:xfrm>
        </p:grpSpPr>
        <p:pic>
          <p:nvPicPr>
            <p:cNvPr id="65551" name="Picture 5"/>
            <p:cNvPicPr>
              <a:picLocks noChangeAspect="1" noChangeArrowheads="1"/>
            </p:cNvPicPr>
            <p:nvPr/>
          </p:nvPicPr>
          <p:blipFill>
            <a:blip r:embed="rId3" cstate="print"/>
            <a:srcRect l="61353" t="27544" r="9967" b="41599"/>
            <a:stretch>
              <a:fillRect/>
            </a:stretch>
          </p:blipFill>
          <p:spPr bwMode="auto">
            <a:xfrm>
              <a:off x="2433" y="778"/>
              <a:ext cx="1315" cy="1043"/>
            </a:xfrm>
            <a:prstGeom prst="rect">
              <a:avLst/>
            </a:prstGeom>
            <a:noFill/>
            <a:ln w="9525">
              <a:noFill/>
              <a:miter lim="800000"/>
              <a:headEnd/>
              <a:tailEnd/>
            </a:ln>
          </p:spPr>
        </p:pic>
        <p:sp>
          <p:nvSpPr>
            <p:cNvPr id="65552" name="Line 6"/>
            <p:cNvSpPr>
              <a:spLocks noChangeShapeType="1"/>
            </p:cNvSpPr>
            <p:nvPr/>
          </p:nvSpPr>
          <p:spPr bwMode="auto">
            <a:xfrm flipH="1">
              <a:off x="2064" y="1389"/>
              <a:ext cx="862" cy="408"/>
            </a:xfrm>
            <a:prstGeom prst="line">
              <a:avLst/>
            </a:prstGeom>
            <a:noFill/>
            <a:ln w="19050">
              <a:solidFill>
                <a:schemeClr val="tx1"/>
              </a:solidFill>
              <a:round/>
              <a:headEnd/>
              <a:tailEnd/>
            </a:ln>
          </p:spPr>
          <p:txBody>
            <a:bodyPr/>
            <a:lstStyle/>
            <a:p>
              <a:endParaRPr lang="es-ES"/>
            </a:p>
          </p:txBody>
        </p:sp>
        <p:sp>
          <p:nvSpPr>
            <p:cNvPr id="65553" name="Line 7"/>
            <p:cNvSpPr>
              <a:spLocks noChangeShapeType="1"/>
            </p:cNvSpPr>
            <p:nvPr/>
          </p:nvSpPr>
          <p:spPr bwMode="auto">
            <a:xfrm flipH="1">
              <a:off x="2702" y="1389"/>
              <a:ext cx="242" cy="726"/>
            </a:xfrm>
            <a:prstGeom prst="line">
              <a:avLst/>
            </a:prstGeom>
            <a:noFill/>
            <a:ln w="19050">
              <a:solidFill>
                <a:schemeClr val="tx1"/>
              </a:solidFill>
              <a:round/>
              <a:headEnd/>
              <a:tailEnd/>
            </a:ln>
          </p:spPr>
          <p:txBody>
            <a:bodyPr/>
            <a:lstStyle/>
            <a:p>
              <a:endParaRPr lang="es-ES"/>
            </a:p>
          </p:txBody>
        </p:sp>
      </p:grpSp>
      <p:grpSp>
        <p:nvGrpSpPr>
          <p:cNvPr id="3" name="17 Grupo"/>
          <p:cNvGrpSpPr/>
          <p:nvPr/>
        </p:nvGrpSpPr>
        <p:grpSpPr>
          <a:xfrm>
            <a:off x="0" y="0"/>
            <a:ext cx="9108504" cy="433436"/>
            <a:chOff x="0" y="0"/>
            <a:chExt cx="9108504" cy="433436"/>
          </a:xfrm>
        </p:grpSpPr>
        <p:pic>
          <p:nvPicPr>
            <p:cNvPr id="19"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20"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0" y="0"/>
              <a:ext cx="611560" cy="433436"/>
            </a:xfrm>
            <a:prstGeom prst="rect">
              <a:avLst/>
            </a:prstGeom>
            <a:noFill/>
          </p:spPr>
        </p:pic>
      </p:grpSp>
      <p:pic>
        <p:nvPicPr>
          <p:cNvPr id="21"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3517983" y="4869160"/>
            <a:ext cx="1320804" cy="936104"/>
          </a:xfrm>
          <a:prstGeom prst="rect">
            <a:avLst/>
          </a:prstGeom>
          <a:noFill/>
        </p:spPr>
      </p:pic>
      <p:pic>
        <p:nvPicPr>
          <p:cNvPr id="22" name="Picture 8" descr="http://www.viarural.com.es/alimentos/pescados-y-mariscos/dorada/dorada-dibujo.gif">
            <a:hlinkClick r:id="rId7"/>
          </p:cNvPr>
          <p:cNvPicPr>
            <a:picLocks noChangeAspect="1" noChangeArrowheads="1"/>
          </p:cNvPicPr>
          <p:nvPr/>
        </p:nvPicPr>
        <p:blipFill>
          <a:blip r:embed="rId8" cstate="print"/>
          <a:srcRect/>
          <a:stretch>
            <a:fillRect/>
          </a:stretch>
        </p:blipFill>
        <p:spPr bwMode="auto">
          <a:xfrm>
            <a:off x="2067979" y="4932542"/>
            <a:ext cx="1561356" cy="733838"/>
          </a:xfrm>
          <a:prstGeom prst="rect">
            <a:avLst/>
          </a:prstGeom>
          <a:noFill/>
        </p:spPr>
      </p:pic>
      <p:pic>
        <p:nvPicPr>
          <p:cNvPr id="23" name="Picture 10" descr="http://pescadosvazquez.com/wp-content/uploads/2013/02/lubinadesta.jpg">
            <a:hlinkClick r:id="rId9"/>
          </p:cNvPr>
          <p:cNvPicPr>
            <a:picLocks noChangeAspect="1" noChangeArrowheads="1"/>
          </p:cNvPicPr>
          <p:nvPr/>
        </p:nvPicPr>
        <p:blipFill>
          <a:blip r:embed="rId10" cstate="print"/>
          <a:srcRect/>
          <a:stretch>
            <a:fillRect/>
          </a:stretch>
        </p:blipFill>
        <p:spPr bwMode="auto">
          <a:xfrm>
            <a:off x="4896544" y="4958420"/>
            <a:ext cx="1403648" cy="657027"/>
          </a:xfrm>
          <a:prstGeom prst="rect">
            <a:avLst/>
          </a:prstGeom>
          <a:noFill/>
        </p:spPr>
      </p:pic>
      <p:pic>
        <p:nvPicPr>
          <p:cNvPr id="24" name="Picture 4" descr="http://www.gastrosoler.com/solea%20senegalensis%20ictio%20term.jpg">
            <a:hlinkClick r:id="rId11"/>
          </p:cNvPr>
          <p:cNvPicPr>
            <a:picLocks noChangeAspect="1" noChangeArrowheads="1"/>
          </p:cNvPicPr>
          <p:nvPr/>
        </p:nvPicPr>
        <p:blipFill>
          <a:blip r:embed="rId12" cstate="print"/>
          <a:srcRect/>
          <a:stretch>
            <a:fillRect/>
          </a:stretch>
        </p:blipFill>
        <p:spPr bwMode="auto">
          <a:xfrm>
            <a:off x="611560" y="4941168"/>
            <a:ext cx="1403648" cy="651380"/>
          </a:xfrm>
          <a:prstGeom prst="rect">
            <a:avLst/>
          </a:prstGeom>
          <a:noFill/>
        </p:spPr>
      </p:pic>
      <p:pic>
        <p:nvPicPr>
          <p:cNvPr id="25" name="Picture 4" descr="http://settleproject.com/sites/settleproject.com/files/image/Oyster%202.jpg">
            <a:hlinkClick r:id="rId13"/>
          </p:cNvPr>
          <p:cNvPicPr>
            <a:picLocks noChangeAspect="1" noChangeArrowheads="1"/>
          </p:cNvPicPr>
          <p:nvPr/>
        </p:nvPicPr>
        <p:blipFill>
          <a:blip r:embed="rId14" cstate="print"/>
          <a:srcRect/>
          <a:stretch>
            <a:fillRect/>
          </a:stretch>
        </p:blipFill>
        <p:spPr bwMode="auto">
          <a:xfrm>
            <a:off x="7596336" y="4869160"/>
            <a:ext cx="883847" cy="864096"/>
          </a:xfrm>
          <a:prstGeom prst="rect">
            <a:avLst/>
          </a:prstGeom>
          <a:noFill/>
        </p:spPr>
      </p:pic>
      <p:pic>
        <p:nvPicPr>
          <p:cNvPr id="230402" name="Picture 2" descr="http://www.moluscosconchi.es/img/mariscos/grande/almeja_japonica.jpg"/>
          <p:cNvPicPr>
            <a:picLocks noChangeAspect="1" noChangeArrowheads="1"/>
          </p:cNvPicPr>
          <p:nvPr/>
        </p:nvPicPr>
        <p:blipFill>
          <a:blip r:embed="rId15" cstate="print"/>
          <a:srcRect/>
          <a:stretch>
            <a:fillRect/>
          </a:stretch>
        </p:blipFill>
        <p:spPr bwMode="auto">
          <a:xfrm>
            <a:off x="6444208" y="4910370"/>
            <a:ext cx="1008112" cy="89489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827088" y="260648"/>
            <a:ext cx="7559675" cy="461665"/>
          </a:xfrm>
          <a:prstGeom prst="rect">
            <a:avLst/>
          </a:prstGeom>
          <a:noFill/>
          <a:ln w="9525">
            <a:noFill/>
            <a:miter lim="800000"/>
            <a:headEnd/>
            <a:tailEnd/>
          </a:ln>
        </p:spPr>
        <p:txBody>
          <a:bodyPr>
            <a:spAutoFit/>
          </a:bodyPr>
          <a:lstStyle/>
          <a:p>
            <a:pPr algn="ctr">
              <a:spcBef>
                <a:spcPct val="50000"/>
              </a:spcBef>
            </a:pPr>
            <a:r>
              <a:rPr lang="es-ES" sz="2400" b="1" dirty="0" smtClean="0">
                <a:latin typeface="Arial" pitchFamily="34" charset="0"/>
                <a:cs typeface="Arial" pitchFamily="34" charset="0"/>
              </a:rPr>
              <a:t>WHOLE GENOME SEQUENCING</a:t>
            </a:r>
            <a:endParaRPr lang="es-ES" sz="2400" b="1" dirty="0">
              <a:latin typeface="Arial" pitchFamily="34" charset="0"/>
              <a:cs typeface="Arial" pitchFamily="34" charset="0"/>
            </a:endParaRPr>
          </a:p>
        </p:txBody>
      </p:sp>
      <p:grpSp>
        <p:nvGrpSpPr>
          <p:cNvPr id="3" name="2 Grupo"/>
          <p:cNvGrpSpPr/>
          <p:nvPr/>
        </p:nvGrpSpPr>
        <p:grpSpPr>
          <a:xfrm>
            <a:off x="0" y="0"/>
            <a:ext cx="9108504" cy="433436"/>
            <a:chOff x="0" y="0"/>
            <a:chExt cx="9108504" cy="433436"/>
          </a:xfrm>
        </p:grpSpPr>
        <p:pic>
          <p:nvPicPr>
            <p:cNvPr id="4"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5"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grpSp>
      <p:grpSp>
        <p:nvGrpSpPr>
          <p:cNvPr id="7" name="13 Grupo"/>
          <p:cNvGrpSpPr/>
          <p:nvPr/>
        </p:nvGrpSpPr>
        <p:grpSpPr>
          <a:xfrm>
            <a:off x="827584" y="1772816"/>
            <a:ext cx="3384376" cy="3148521"/>
            <a:chOff x="-36512" y="2155583"/>
            <a:chExt cx="3024336" cy="2770859"/>
          </a:xfrm>
        </p:grpSpPr>
        <p:grpSp>
          <p:nvGrpSpPr>
            <p:cNvPr id="9" name="8 Grupo"/>
            <p:cNvGrpSpPr/>
            <p:nvPr/>
          </p:nvGrpSpPr>
          <p:grpSpPr>
            <a:xfrm>
              <a:off x="107504" y="2155583"/>
              <a:ext cx="2880320" cy="2569561"/>
              <a:chOff x="755576" y="2155583"/>
              <a:chExt cx="2880320" cy="2569561"/>
            </a:xfrm>
          </p:grpSpPr>
          <p:pic>
            <p:nvPicPr>
              <p:cNvPr id="6" name="Picture 4" descr="http://4.bp.blogspot.com/-sj218-iHTMw/TsJL6lhhEeI/AAAAAAAABgc/eWTQ5EtRb54/s1600/rodaballo.jpg"/>
              <p:cNvPicPr>
                <a:picLocks noChangeAspect="1" noChangeArrowheads="1"/>
              </p:cNvPicPr>
              <p:nvPr/>
            </p:nvPicPr>
            <p:blipFill>
              <a:blip r:embed="rId5" cstate="print"/>
              <a:srcRect/>
              <a:stretch>
                <a:fillRect/>
              </a:stretch>
            </p:blipFill>
            <p:spPr bwMode="auto">
              <a:xfrm>
                <a:off x="755576" y="2155583"/>
                <a:ext cx="2592288" cy="2353537"/>
              </a:xfrm>
              <a:prstGeom prst="rect">
                <a:avLst/>
              </a:prstGeom>
              <a:noFill/>
              <a:ln w="9525">
                <a:noFill/>
                <a:miter lim="800000"/>
                <a:headEnd/>
                <a:tailEnd/>
              </a:ln>
            </p:spPr>
          </p:pic>
          <p:sp>
            <p:nvSpPr>
              <p:cNvPr id="8" name="7 Rectángulo"/>
              <p:cNvSpPr/>
              <p:nvPr/>
            </p:nvSpPr>
            <p:spPr>
              <a:xfrm>
                <a:off x="1043608" y="4365104"/>
                <a:ext cx="259228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 name="10 CuadroTexto"/>
            <p:cNvSpPr txBox="1"/>
            <p:nvPr/>
          </p:nvSpPr>
          <p:spPr>
            <a:xfrm>
              <a:off x="-36512" y="4520153"/>
              <a:ext cx="2736304" cy="406289"/>
            </a:xfrm>
            <a:prstGeom prst="rect">
              <a:avLst/>
            </a:prstGeom>
            <a:noFill/>
          </p:spPr>
          <p:txBody>
            <a:bodyPr wrap="square" rtlCol="0">
              <a:spAutoFit/>
            </a:bodyPr>
            <a:lstStyle/>
            <a:p>
              <a:pPr algn="ctr"/>
              <a:r>
                <a:rPr lang="es-ES" sz="1200" dirty="0" smtClean="0">
                  <a:latin typeface="Arial" pitchFamily="34" charset="0"/>
                  <a:cs typeface="Arial" pitchFamily="34" charset="0"/>
                </a:rPr>
                <a:t>Figueras et al. (in </a:t>
              </a:r>
              <a:r>
                <a:rPr lang="es-ES" sz="1200" dirty="0" err="1" smtClean="0">
                  <a:latin typeface="Arial" pitchFamily="34" charset="0"/>
                  <a:cs typeface="Arial" pitchFamily="34" charset="0"/>
                </a:rPr>
                <a:t>preparation</a:t>
              </a:r>
              <a:r>
                <a:rPr lang="es-ES" sz="1200" dirty="0" smtClean="0">
                  <a:latin typeface="Arial" pitchFamily="34" charset="0"/>
                  <a:cs typeface="Arial" pitchFamily="34" charset="0"/>
                </a:rPr>
                <a:t>)</a:t>
              </a:r>
            </a:p>
            <a:p>
              <a:pPr algn="ctr"/>
              <a:r>
                <a:rPr lang="es-ES" sz="1200" dirty="0" err="1" smtClean="0">
                  <a:latin typeface="Arial" pitchFamily="34" charset="0"/>
                  <a:cs typeface="Arial" pitchFamily="34" charset="0"/>
                </a:rPr>
                <a:t>Chen</a:t>
              </a:r>
              <a:r>
                <a:rPr lang="es-ES" sz="1200" dirty="0" smtClean="0">
                  <a:latin typeface="Arial" pitchFamily="34" charset="0"/>
                  <a:cs typeface="Arial" pitchFamily="34" charset="0"/>
                </a:rPr>
                <a:t> and </a:t>
              </a:r>
              <a:r>
                <a:rPr lang="es-ES" sz="1200" dirty="0" err="1" smtClean="0">
                  <a:latin typeface="Arial" pitchFamily="34" charset="0"/>
                  <a:cs typeface="Arial" pitchFamily="34" charset="0"/>
                </a:rPr>
                <a:t>Shao</a:t>
              </a:r>
              <a:r>
                <a:rPr lang="es-ES" sz="1200" dirty="0" smtClean="0">
                  <a:latin typeface="Arial" pitchFamily="34" charset="0"/>
                  <a:cs typeface="Arial" pitchFamily="34" charset="0"/>
                </a:rPr>
                <a:t> (poster </a:t>
              </a:r>
              <a:r>
                <a:rPr lang="es-ES" sz="1200" dirty="0" err="1" smtClean="0">
                  <a:latin typeface="Arial" pitchFamily="34" charset="0"/>
                  <a:cs typeface="Arial" pitchFamily="34" charset="0"/>
                </a:rPr>
                <a:t>presentation</a:t>
              </a:r>
              <a:r>
                <a:rPr lang="es-ES" sz="1200" dirty="0" smtClean="0">
                  <a:latin typeface="Arial" pitchFamily="34" charset="0"/>
                  <a:cs typeface="Arial" pitchFamily="34" charset="0"/>
                </a:rPr>
                <a:t>)</a:t>
              </a:r>
              <a:endParaRPr lang="es-ES" sz="1200" dirty="0">
                <a:latin typeface="Arial" pitchFamily="34" charset="0"/>
                <a:cs typeface="Arial" pitchFamily="34" charset="0"/>
              </a:endParaRPr>
            </a:p>
          </p:txBody>
        </p:sp>
      </p:grpSp>
      <p:grpSp>
        <p:nvGrpSpPr>
          <p:cNvPr id="13" name="12 Grupo"/>
          <p:cNvGrpSpPr/>
          <p:nvPr/>
        </p:nvGrpSpPr>
        <p:grpSpPr>
          <a:xfrm>
            <a:off x="4536504" y="2132855"/>
            <a:ext cx="3779912" cy="2599383"/>
            <a:chOff x="4536504" y="2564904"/>
            <a:chExt cx="3347864" cy="2176109"/>
          </a:xfrm>
        </p:grpSpPr>
        <p:pic>
          <p:nvPicPr>
            <p:cNvPr id="10" name="Picture 4" descr="http://www.gastrosoler.com/solea%20senegalensis%20ictio%20term.jpg">
              <a:hlinkClick r:id="rId6"/>
            </p:cNvPr>
            <p:cNvPicPr>
              <a:picLocks noChangeAspect="1" noChangeArrowheads="1"/>
            </p:cNvPicPr>
            <p:nvPr/>
          </p:nvPicPr>
          <p:blipFill>
            <a:blip r:embed="rId7" cstate="print"/>
            <a:srcRect/>
            <a:stretch>
              <a:fillRect/>
            </a:stretch>
          </p:blipFill>
          <p:spPr bwMode="auto">
            <a:xfrm>
              <a:off x="4536504" y="2564904"/>
              <a:ext cx="3347864" cy="1553618"/>
            </a:xfrm>
            <a:prstGeom prst="rect">
              <a:avLst/>
            </a:prstGeom>
            <a:noFill/>
          </p:spPr>
        </p:pic>
        <p:sp>
          <p:nvSpPr>
            <p:cNvPr id="12" name="11 CuadroTexto"/>
            <p:cNvSpPr txBox="1"/>
            <p:nvPr/>
          </p:nvSpPr>
          <p:spPr>
            <a:xfrm>
              <a:off x="4896544" y="4509120"/>
              <a:ext cx="2736304" cy="231893"/>
            </a:xfrm>
            <a:prstGeom prst="rect">
              <a:avLst/>
            </a:prstGeom>
            <a:noFill/>
          </p:spPr>
          <p:txBody>
            <a:bodyPr wrap="square" rtlCol="0">
              <a:spAutoFit/>
            </a:bodyPr>
            <a:lstStyle/>
            <a:p>
              <a:pPr algn="ctr"/>
              <a:r>
                <a:rPr lang="es-ES" sz="1200" dirty="0" smtClean="0">
                  <a:latin typeface="Arial" pitchFamily="34" charset="0"/>
                  <a:cs typeface="Arial" pitchFamily="34" charset="0"/>
                </a:rPr>
                <a:t>Manchado et al. (</a:t>
              </a:r>
              <a:r>
                <a:rPr lang="es-ES" sz="1200" dirty="0" err="1" smtClean="0">
                  <a:latin typeface="Arial" pitchFamily="34" charset="0"/>
                  <a:cs typeface="Arial" pitchFamily="34" charset="0"/>
                </a:rPr>
                <a:t>draft</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genome</a:t>
              </a:r>
              <a:r>
                <a:rPr lang="es-ES" sz="1200" dirty="0" smtClean="0">
                  <a:latin typeface="Arial" pitchFamily="34" charset="0"/>
                  <a:cs typeface="Arial" pitchFamily="34" charset="0"/>
                </a:rPr>
                <a:t>)</a:t>
              </a:r>
              <a:endParaRPr lang="es-ES" sz="1200" dirty="0">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7"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grpSp>
        <p:nvGrpSpPr>
          <p:cNvPr id="3" name="16 Grupo"/>
          <p:cNvGrpSpPr/>
          <p:nvPr/>
        </p:nvGrpSpPr>
        <p:grpSpPr>
          <a:xfrm>
            <a:off x="323528" y="1584176"/>
            <a:ext cx="2592288" cy="3140968"/>
            <a:chOff x="323528" y="2160240"/>
            <a:chExt cx="2592288" cy="3140968"/>
          </a:xfrm>
        </p:grpSpPr>
        <p:grpSp>
          <p:nvGrpSpPr>
            <p:cNvPr id="4" name="9 Grupo"/>
            <p:cNvGrpSpPr/>
            <p:nvPr/>
          </p:nvGrpSpPr>
          <p:grpSpPr>
            <a:xfrm>
              <a:off x="323528" y="2160240"/>
              <a:ext cx="2592288" cy="2492896"/>
              <a:chOff x="0" y="0"/>
              <a:chExt cx="9144000" cy="6858000"/>
            </a:xfrm>
          </p:grpSpPr>
          <p:pic>
            <p:nvPicPr>
              <p:cNvPr id="11" name="Picture 2"/>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pic>
            <p:nvPicPr>
              <p:cNvPr id="12" name="Picture 2" descr="http://www.trademarkia.com/ctm-logo/350/7588461/grupo-culmarex-02/09/2009.jpg">
                <a:hlinkClick r:id="rId6"/>
              </p:cNvPr>
              <p:cNvPicPr>
                <a:picLocks noChangeAspect="1" noChangeArrowheads="1"/>
              </p:cNvPicPr>
              <p:nvPr/>
            </p:nvPicPr>
            <p:blipFill>
              <a:blip r:embed="rId7" cstate="print"/>
              <a:srcRect/>
              <a:stretch>
                <a:fillRect/>
              </a:stretch>
            </p:blipFill>
            <p:spPr bwMode="auto">
              <a:xfrm>
                <a:off x="5810250" y="0"/>
                <a:ext cx="3333750" cy="990601"/>
              </a:xfrm>
              <a:prstGeom prst="rect">
                <a:avLst/>
              </a:prstGeom>
              <a:noFill/>
            </p:spPr>
          </p:pic>
        </p:grpSp>
        <p:pic>
          <p:nvPicPr>
            <p:cNvPr id="13" name="Picture 8" descr="http://www.viarural.com.es/alimentos/pescados-y-mariscos/dorada/dorada-dibujo.gif">
              <a:hlinkClick r:id="rId8"/>
            </p:cNvPr>
            <p:cNvPicPr>
              <a:picLocks noChangeAspect="1" noChangeArrowheads="1"/>
            </p:cNvPicPr>
            <p:nvPr/>
          </p:nvPicPr>
          <p:blipFill>
            <a:blip r:embed="rId9" cstate="print"/>
            <a:srcRect/>
            <a:stretch>
              <a:fillRect/>
            </a:stretch>
          </p:blipFill>
          <p:spPr bwMode="auto">
            <a:xfrm>
              <a:off x="634380" y="4838120"/>
              <a:ext cx="985292" cy="463088"/>
            </a:xfrm>
            <a:prstGeom prst="rect">
              <a:avLst/>
            </a:prstGeom>
            <a:noFill/>
          </p:spPr>
        </p:pic>
        <p:pic>
          <p:nvPicPr>
            <p:cNvPr id="14" name="Picture 10" descr="http://pescadosvazquez.com/wp-content/uploads/2013/02/lubinadesta.jpg">
              <a:hlinkClick r:id="rId10"/>
            </p:cNvPr>
            <p:cNvPicPr>
              <a:picLocks noChangeAspect="1" noChangeArrowheads="1"/>
            </p:cNvPicPr>
            <p:nvPr/>
          </p:nvPicPr>
          <p:blipFill>
            <a:blip r:embed="rId11" cstate="print"/>
            <a:srcRect/>
            <a:stretch>
              <a:fillRect/>
            </a:stretch>
          </p:blipFill>
          <p:spPr bwMode="auto">
            <a:xfrm>
              <a:off x="1849517" y="4869160"/>
              <a:ext cx="885770" cy="414616"/>
            </a:xfrm>
            <a:prstGeom prst="rect">
              <a:avLst/>
            </a:prstGeom>
            <a:noFill/>
          </p:spPr>
        </p:pic>
      </p:grpSp>
      <p:grpSp>
        <p:nvGrpSpPr>
          <p:cNvPr id="5" name="18 Grupo"/>
          <p:cNvGrpSpPr/>
          <p:nvPr/>
        </p:nvGrpSpPr>
        <p:grpSpPr>
          <a:xfrm>
            <a:off x="6084168" y="1484784"/>
            <a:ext cx="2667091" cy="3240360"/>
            <a:chOff x="6084168" y="2060848"/>
            <a:chExt cx="2667091" cy="3240360"/>
          </a:xfrm>
        </p:grpSpPr>
        <p:grpSp>
          <p:nvGrpSpPr>
            <p:cNvPr id="8" name="7 Grupo"/>
            <p:cNvGrpSpPr/>
            <p:nvPr/>
          </p:nvGrpSpPr>
          <p:grpSpPr>
            <a:xfrm>
              <a:off x="6084168" y="2060848"/>
              <a:ext cx="2667091" cy="2592288"/>
              <a:chOff x="4427984" y="1668785"/>
              <a:chExt cx="4467291" cy="3920455"/>
            </a:xfrm>
          </p:grpSpPr>
          <p:pic>
            <p:nvPicPr>
              <p:cNvPr id="207878" name="Picture 6" descr="http://www.youth4work.com/Images/CompColleges/80038.GIF">
                <a:hlinkClick r:id="rId12"/>
              </p:cNvPr>
              <p:cNvPicPr>
                <a:picLocks noChangeAspect="1" noChangeArrowheads="1"/>
              </p:cNvPicPr>
              <p:nvPr/>
            </p:nvPicPr>
            <p:blipFill>
              <a:blip r:embed="rId13" cstate="print"/>
              <a:srcRect/>
              <a:stretch>
                <a:fillRect/>
              </a:stretch>
            </p:blipFill>
            <p:spPr bwMode="auto">
              <a:xfrm>
                <a:off x="6012160" y="1668785"/>
                <a:ext cx="1400175" cy="1400175"/>
              </a:xfrm>
              <a:prstGeom prst="rect">
                <a:avLst/>
              </a:prstGeom>
              <a:noFill/>
            </p:spPr>
          </p:pic>
          <p:pic>
            <p:nvPicPr>
              <p:cNvPr id="207880" name="Picture 8" descr="http://www.dsm.com/content/dam/dsm/dyneema/en_GB/images/Brandbox%20Landingpage/Com%20Fishing/Andromeda-728-x-340.png">
                <a:hlinkClick r:id="rId14"/>
              </p:cNvPr>
              <p:cNvPicPr>
                <a:picLocks noChangeAspect="1" noChangeArrowheads="1"/>
              </p:cNvPicPr>
              <p:nvPr/>
            </p:nvPicPr>
            <p:blipFill>
              <a:blip r:embed="rId15" cstate="print"/>
              <a:srcRect/>
              <a:stretch>
                <a:fillRect/>
              </a:stretch>
            </p:blipFill>
            <p:spPr bwMode="auto">
              <a:xfrm>
                <a:off x="4427984" y="3502867"/>
                <a:ext cx="4467291" cy="2086373"/>
              </a:xfrm>
              <a:prstGeom prst="rect">
                <a:avLst/>
              </a:prstGeom>
              <a:noFill/>
            </p:spPr>
          </p:pic>
        </p:grpSp>
        <p:pic>
          <p:nvPicPr>
            <p:cNvPr id="15" name="Picture 8" descr="http://www.viarural.com.es/alimentos/pescados-y-mariscos/dorada/dorada-dibujo.gif">
              <a:hlinkClick r:id="rId8"/>
            </p:cNvPr>
            <p:cNvPicPr>
              <a:picLocks noChangeAspect="1" noChangeArrowheads="1"/>
            </p:cNvPicPr>
            <p:nvPr/>
          </p:nvPicPr>
          <p:blipFill>
            <a:blip r:embed="rId9" cstate="print"/>
            <a:srcRect/>
            <a:stretch>
              <a:fillRect/>
            </a:stretch>
          </p:blipFill>
          <p:spPr bwMode="auto">
            <a:xfrm>
              <a:off x="7115100" y="4838120"/>
              <a:ext cx="985292" cy="463088"/>
            </a:xfrm>
            <a:prstGeom prst="rect">
              <a:avLst/>
            </a:prstGeom>
            <a:noFill/>
          </p:spPr>
        </p:pic>
      </p:grpSp>
      <p:grpSp>
        <p:nvGrpSpPr>
          <p:cNvPr id="9" name="17 Grupo"/>
          <p:cNvGrpSpPr/>
          <p:nvPr/>
        </p:nvGrpSpPr>
        <p:grpSpPr>
          <a:xfrm>
            <a:off x="3347864" y="1484784"/>
            <a:ext cx="2419747" cy="3240360"/>
            <a:chOff x="3347864" y="2060848"/>
            <a:chExt cx="2419747" cy="3240360"/>
          </a:xfrm>
        </p:grpSpPr>
        <p:grpSp>
          <p:nvGrpSpPr>
            <p:cNvPr id="10" name="8 Grupo"/>
            <p:cNvGrpSpPr/>
            <p:nvPr/>
          </p:nvGrpSpPr>
          <p:grpSpPr>
            <a:xfrm>
              <a:off x="3347864" y="2060848"/>
              <a:ext cx="2419747" cy="2603004"/>
              <a:chOff x="683568" y="1628800"/>
              <a:chExt cx="3571875" cy="3971156"/>
            </a:xfrm>
          </p:grpSpPr>
          <p:pic>
            <p:nvPicPr>
              <p:cNvPr id="207874" name="Picture 2" descr="http://www.mispeces.com/opencms/export/sites/mispeces/.content/galerias/galeria-guia-sector/cupimar_logo.JPG">
                <a:hlinkClick r:id="rId16"/>
              </p:cNvPr>
              <p:cNvPicPr>
                <a:picLocks noChangeAspect="1" noChangeArrowheads="1"/>
              </p:cNvPicPr>
              <p:nvPr/>
            </p:nvPicPr>
            <p:blipFill>
              <a:blip r:embed="rId17" cstate="print"/>
              <a:srcRect/>
              <a:stretch>
                <a:fillRect/>
              </a:stretch>
            </p:blipFill>
            <p:spPr bwMode="auto">
              <a:xfrm>
                <a:off x="683568" y="1628800"/>
                <a:ext cx="3571875" cy="1190625"/>
              </a:xfrm>
              <a:prstGeom prst="rect">
                <a:avLst/>
              </a:prstGeom>
              <a:noFill/>
            </p:spPr>
          </p:pic>
          <p:pic>
            <p:nvPicPr>
              <p:cNvPr id="207876" name="Picture 4" descr="http://pds.exblog.jp/pds/1/201004/08/17/d0113817_731273.jpg">
                <a:hlinkClick r:id="rId18"/>
              </p:cNvPr>
              <p:cNvPicPr>
                <a:picLocks noChangeAspect="1" noChangeArrowheads="1"/>
              </p:cNvPicPr>
              <p:nvPr/>
            </p:nvPicPr>
            <p:blipFill>
              <a:blip r:embed="rId19" cstate="print"/>
              <a:srcRect/>
              <a:stretch>
                <a:fillRect/>
              </a:stretch>
            </p:blipFill>
            <p:spPr bwMode="auto">
              <a:xfrm>
                <a:off x="683568" y="3068960"/>
                <a:ext cx="3539222" cy="2530996"/>
              </a:xfrm>
              <a:prstGeom prst="rect">
                <a:avLst/>
              </a:prstGeom>
              <a:noFill/>
            </p:spPr>
          </p:pic>
        </p:grpSp>
        <p:pic>
          <p:nvPicPr>
            <p:cNvPr id="16" name="Picture 4" descr="http://www.gastrosoler.com/solea%20senegalensis%20ictio%20term.jpg">
              <a:hlinkClick r:id="rId20"/>
            </p:cNvPr>
            <p:cNvPicPr>
              <a:picLocks noChangeAspect="1" noChangeArrowheads="1"/>
            </p:cNvPicPr>
            <p:nvPr/>
          </p:nvPicPr>
          <p:blipFill>
            <a:blip r:embed="rId21" cstate="print"/>
            <a:srcRect/>
            <a:stretch>
              <a:fillRect/>
            </a:stretch>
          </p:blipFill>
          <p:spPr bwMode="auto">
            <a:xfrm>
              <a:off x="3995936" y="4797152"/>
              <a:ext cx="1086181" cy="504056"/>
            </a:xfrm>
            <a:prstGeom prst="rect">
              <a:avLst/>
            </a:prstGeom>
            <a:noFill/>
          </p:spPr>
        </p:pic>
      </p:grpSp>
      <p:sp>
        <p:nvSpPr>
          <p:cNvPr id="20" name="Text Box 2"/>
          <p:cNvSpPr txBox="1">
            <a:spLocks noChangeArrowheads="1"/>
          </p:cNvSpPr>
          <p:nvPr/>
        </p:nvSpPr>
        <p:spPr bwMode="auto">
          <a:xfrm>
            <a:off x="119063" y="303039"/>
            <a:ext cx="8964612" cy="461665"/>
          </a:xfrm>
          <a:prstGeom prst="rect">
            <a:avLst/>
          </a:prstGeom>
          <a:noFill/>
          <a:ln w="9525">
            <a:noFill/>
            <a:miter lim="800000"/>
            <a:headEnd/>
            <a:tailEnd/>
          </a:ln>
        </p:spPr>
        <p:txBody>
          <a:bodyPr>
            <a:spAutoFit/>
          </a:bodyPr>
          <a:lstStyle/>
          <a:p>
            <a:pPr algn="ctr">
              <a:spcBef>
                <a:spcPct val="50000"/>
              </a:spcBef>
            </a:pPr>
            <a:r>
              <a:rPr lang="es-ES" sz="2400" b="1" dirty="0" smtClean="0">
                <a:latin typeface="Arial" pitchFamily="34" charset="0"/>
                <a:cs typeface="Arial" pitchFamily="34" charset="0"/>
              </a:rPr>
              <a:t>NEW BREEDING PROGRAMS: FISH</a:t>
            </a:r>
            <a:endParaRPr lang="es-ES" sz="2400" b="1" dirty="0">
              <a:latin typeface="Arial" pitchFamily="34" charset="0"/>
              <a:cs typeface="Arial" pitchFamily="34" charset="0"/>
            </a:endParaRPr>
          </a:p>
        </p:txBody>
      </p:sp>
      <p:grpSp>
        <p:nvGrpSpPr>
          <p:cNvPr id="28" name="27 Grupo"/>
          <p:cNvGrpSpPr/>
          <p:nvPr/>
        </p:nvGrpSpPr>
        <p:grpSpPr>
          <a:xfrm>
            <a:off x="179512" y="5373216"/>
            <a:ext cx="8712968" cy="1201382"/>
            <a:chOff x="179512" y="5373216"/>
            <a:chExt cx="8712968" cy="1201382"/>
          </a:xfrm>
        </p:grpSpPr>
        <p:pic>
          <p:nvPicPr>
            <p:cNvPr id="91138" name="Picture 2" descr="http://interreg-sudoe.eu/contenido-dinamico/proyectos/18DFF265-6BD6-460C-80BC-4BCE676C5534.gif">
              <a:hlinkClick r:id="rId22"/>
            </p:cNvPr>
            <p:cNvPicPr>
              <a:picLocks noChangeAspect="1" noChangeArrowheads="1"/>
            </p:cNvPicPr>
            <p:nvPr/>
          </p:nvPicPr>
          <p:blipFill>
            <a:blip r:embed="rId23" cstate="print"/>
            <a:srcRect/>
            <a:stretch>
              <a:fillRect/>
            </a:stretch>
          </p:blipFill>
          <p:spPr bwMode="auto">
            <a:xfrm>
              <a:off x="3772004" y="5373216"/>
              <a:ext cx="1736100" cy="1201382"/>
            </a:xfrm>
            <a:prstGeom prst="rect">
              <a:avLst/>
            </a:prstGeom>
            <a:noFill/>
          </p:spPr>
        </p:pic>
        <p:pic>
          <p:nvPicPr>
            <p:cNvPr id="91141" name="Picture 5"/>
            <p:cNvPicPr>
              <a:picLocks noChangeAspect="1" noChangeArrowheads="1"/>
            </p:cNvPicPr>
            <p:nvPr/>
          </p:nvPicPr>
          <p:blipFill>
            <a:blip r:embed="rId24" cstate="print"/>
            <a:srcRect/>
            <a:stretch>
              <a:fillRect/>
            </a:stretch>
          </p:blipFill>
          <p:spPr bwMode="auto">
            <a:xfrm>
              <a:off x="2123728" y="5723069"/>
              <a:ext cx="1584176" cy="407731"/>
            </a:xfrm>
            <a:prstGeom prst="rect">
              <a:avLst/>
            </a:prstGeom>
            <a:noFill/>
            <a:ln w="9525">
              <a:noFill/>
              <a:miter lim="800000"/>
              <a:headEnd/>
              <a:tailEnd/>
            </a:ln>
          </p:spPr>
        </p:pic>
        <p:pic>
          <p:nvPicPr>
            <p:cNvPr id="91143" name="Picture 7" descr="http://www.effab.org/Portals/0/Fishboost_stor.jpg">
              <a:hlinkClick r:id="rId25"/>
            </p:cNvPr>
            <p:cNvPicPr>
              <a:picLocks noChangeAspect="1" noChangeArrowheads="1"/>
            </p:cNvPicPr>
            <p:nvPr/>
          </p:nvPicPr>
          <p:blipFill>
            <a:blip r:embed="rId26" cstate="print"/>
            <a:srcRect/>
            <a:stretch>
              <a:fillRect/>
            </a:stretch>
          </p:blipFill>
          <p:spPr bwMode="auto">
            <a:xfrm>
              <a:off x="5508104" y="5661248"/>
              <a:ext cx="1584176" cy="504738"/>
            </a:xfrm>
            <a:prstGeom prst="rect">
              <a:avLst/>
            </a:prstGeom>
            <a:noFill/>
          </p:spPr>
        </p:pic>
        <p:pic>
          <p:nvPicPr>
            <p:cNvPr id="2" name="Picture 2" descr="http://www.eufic.org/upl/1/default/img/default%20(2).jpg">
              <a:hlinkClick r:id="rId27"/>
            </p:cNvPr>
            <p:cNvPicPr>
              <a:picLocks noChangeAspect="1" noChangeArrowheads="1"/>
            </p:cNvPicPr>
            <p:nvPr/>
          </p:nvPicPr>
          <p:blipFill>
            <a:blip r:embed="rId28" cstate="print"/>
            <a:srcRect/>
            <a:stretch>
              <a:fillRect/>
            </a:stretch>
          </p:blipFill>
          <p:spPr bwMode="auto">
            <a:xfrm>
              <a:off x="7341357" y="5589240"/>
              <a:ext cx="1551123" cy="630790"/>
            </a:xfrm>
            <a:prstGeom prst="rect">
              <a:avLst/>
            </a:prstGeom>
            <a:noFill/>
          </p:spPr>
        </p:pic>
        <p:pic>
          <p:nvPicPr>
            <p:cNvPr id="81922" name="Picture 2" descr="http://www.coastalzoneservices.ie/images/oysterecoverLogo.png">
              <a:hlinkClick r:id="rId29"/>
            </p:cNvPr>
            <p:cNvPicPr>
              <a:picLocks noChangeAspect="1" noChangeArrowheads="1"/>
            </p:cNvPicPr>
            <p:nvPr/>
          </p:nvPicPr>
          <p:blipFill>
            <a:blip r:embed="rId30" cstate="print"/>
            <a:srcRect/>
            <a:stretch>
              <a:fillRect/>
            </a:stretch>
          </p:blipFill>
          <p:spPr bwMode="auto">
            <a:xfrm>
              <a:off x="179512" y="5661248"/>
              <a:ext cx="1584176" cy="523694"/>
            </a:xfrm>
            <a:prstGeom prst="rect">
              <a:avLst/>
            </a:prstGeom>
            <a:noFill/>
            <a:ln>
              <a:solidFill>
                <a:schemeClr val="accent1"/>
              </a:solid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ox(i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9063" y="303039"/>
            <a:ext cx="8964612" cy="461665"/>
          </a:xfrm>
          <a:prstGeom prst="rect">
            <a:avLst/>
          </a:prstGeom>
          <a:noFill/>
          <a:ln w="9525">
            <a:noFill/>
            <a:miter lim="800000"/>
            <a:headEnd/>
            <a:tailEnd/>
          </a:ln>
        </p:spPr>
        <p:txBody>
          <a:bodyPr>
            <a:spAutoFit/>
          </a:bodyPr>
          <a:lstStyle/>
          <a:p>
            <a:pPr algn="ctr">
              <a:spcBef>
                <a:spcPct val="50000"/>
              </a:spcBef>
            </a:pPr>
            <a:r>
              <a:rPr lang="es-ES" sz="2400" b="1" dirty="0" smtClean="0">
                <a:latin typeface="Arial" pitchFamily="34" charset="0"/>
                <a:cs typeface="Arial" pitchFamily="34" charset="0"/>
              </a:rPr>
              <a:t>NEW BREEDING PROGRAMS: MOLLUSK</a:t>
            </a:r>
            <a:endParaRPr lang="es-ES" sz="2400" b="1" dirty="0">
              <a:latin typeface="Arial" pitchFamily="34" charset="0"/>
              <a:cs typeface="Arial" pitchFamily="34" charset="0"/>
            </a:endParaRPr>
          </a:p>
        </p:txBody>
      </p:sp>
      <p:grpSp>
        <p:nvGrpSpPr>
          <p:cNvPr id="2" name="9 Grupo"/>
          <p:cNvGrpSpPr/>
          <p:nvPr/>
        </p:nvGrpSpPr>
        <p:grpSpPr>
          <a:xfrm>
            <a:off x="1403648" y="2276872"/>
            <a:ext cx="2664296" cy="3269977"/>
            <a:chOff x="1043608" y="2132856"/>
            <a:chExt cx="3024336" cy="3702025"/>
          </a:xfrm>
        </p:grpSpPr>
        <p:pic>
          <p:nvPicPr>
            <p:cNvPr id="209924" name="Picture 4" descr="http://settleproject.com/sites/settleproject.com/files/image/Oyster%202.jpg">
              <a:hlinkClick r:id="rId2"/>
            </p:cNvPr>
            <p:cNvPicPr>
              <a:picLocks noChangeAspect="1" noChangeArrowheads="1"/>
            </p:cNvPicPr>
            <p:nvPr/>
          </p:nvPicPr>
          <p:blipFill>
            <a:blip r:embed="rId3" cstate="print"/>
            <a:srcRect/>
            <a:stretch>
              <a:fillRect/>
            </a:stretch>
          </p:blipFill>
          <p:spPr bwMode="auto">
            <a:xfrm>
              <a:off x="1043608" y="2132856"/>
              <a:ext cx="3019809" cy="2952328"/>
            </a:xfrm>
            <a:prstGeom prst="rect">
              <a:avLst/>
            </a:prstGeom>
            <a:noFill/>
          </p:spPr>
        </p:pic>
        <p:sp>
          <p:nvSpPr>
            <p:cNvPr id="5" name="4 CuadroTexto"/>
            <p:cNvSpPr txBox="1"/>
            <p:nvPr/>
          </p:nvSpPr>
          <p:spPr>
            <a:xfrm>
              <a:off x="1403648" y="5373216"/>
              <a:ext cx="2664296" cy="461665"/>
            </a:xfrm>
            <a:prstGeom prst="rect">
              <a:avLst/>
            </a:prstGeom>
            <a:noFill/>
          </p:spPr>
          <p:txBody>
            <a:bodyPr wrap="square" rtlCol="0">
              <a:spAutoFit/>
            </a:bodyPr>
            <a:lstStyle/>
            <a:p>
              <a:pPr algn="ctr"/>
              <a:r>
                <a:rPr lang="es-ES" sz="1200" dirty="0" smtClean="0">
                  <a:latin typeface="Arial" pitchFamily="34" charset="0"/>
                  <a:cs typeface="Arial" pitchFamily="34" charset="0"/>
                </a:rPr>
                <a:t>Flat </a:t>
              </a:r>
              <a:r>
                <a:rPr lang="es-ES" sz="1200" dirty="0" err="1" smtClean="0">
                  <a:latin typeface="Arial" pitchFamily="34" charset="0"/>
                  <a:cs typeface="Arial" pitchFamily="34" charset="0"/>
                </a:rPr>
                <a:t>oyster</a:t>
              </a:r>
              <a:r>
                <a:rPr lang="es-ES" sz="1200" dirty="0" smtClean="0">
                  <a:latin typeface="Arial" pitchFamily="34" charset="0"/>
                  <a:cs typeface="Arial" pitchFamily="34" charset="0"/>
                </a:rPr>
                <a:t> (</a:t>
              </a:r>
              <a:r>
                <a:rPr lang="es-ES" sz="1200" i="1" dirty="0" err="1" smtClean="0">
                  <a:latin typeface="Arial" pitchFamily="34" charset="0"/>
                  <a:cs typeface="Arial" pitchFamily="34" charset="0"/>
                </a:rPr>
                <a:t>Ostrea</a:t>
              </a:r>
              <a:r>
                <a:rPr lang="es-ES" sz="1200" i="1" dirty="0" smtClean="0">
                  <a:latin typeface="Arial" pitchFamily="34" charset="0"/>
                  <a:cs typeface="Arial" pitchFamily="34" charset="0"/>
                </a:rPr>
                <a:t> </a:t>
              </a:r>
              <a:r>
                <a:rPr lang="es-ES" sz="1200" i="1" dirty="0" err="1" smtClean="0">
                  <a:latin typeface="Arial" pitchFamily="34" charset="0"/>
                  <a:cs typeface="Arial" pitchFamily="34" charset="0"/>
                </a:rPr>
                <a:t>edulis</a:t>
              </a:r>
              <a:r>
                <a:rPr lang="es-ES" sz="1200" dirty="0" smtClean="0">
                  <a:latin typeface="Arial" pitchFamily="34" charset="0"/>
                  <a:cs typeface="Arial" pitchFamily="34" charset="0"/>
                </a:rPr>
                <a:t>)</a:t>
              </a:r>
            </a:p>
            <a:p>
              <a:pPr algn="ctr"/>
              <a:r>
                <a:rPr lang="es-ES" sz="1200" dirty="0" err="1" smtClean="0">
                  <a:latin typeface="Arial" pitchFamily="34" charset="0"/>
                  <a:cs typeface="Arial" pitchFamily="34" charset="0"/>
                </a:rPr>
                <a:t>Resistance</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to</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bonamia</a:t>
              </a:r>
              <a:endParaRPr lang="es-ES" sz="1200" dirty="0">
                <a:latin typeface="Arial" pitchFamily="34" charset="0"/>
                <a:cs typeface="Arial" pitchFamily="34" charset="0"/>
              </a:endParaRPr>
            </a:p>
          </p:txBody>
        </p:sp>
      </p:grpSp>
      <p:grpSp>
        <p:nvGrpSpPr>
          <p:cNvPr id="3" name="10 Grupo"/>
          <p:cNvGrpSpPr/>
          <p:nvPr/>
        </p:nvGrpSpPr>
        <p:grpSpPr>
          <a:xfrm>
            <a:off x="4551468" y="2780928"/>
            <a:ext cx="2900852" cy="2621905"/>
            <a:chOff x="4586651" y="2636912"/>
            <a:chExt cx="3609547" cy="3197969"/>
          </a:xfrm>
        </p:grpSpPr>
        <p:pic>
          <p:nvPicPr>
            <p:cNvPr id="6"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4586651" y="2636912"/>
              <a:ext cx="3609547" cy="1872208"/>
            </a:xfrm>
            <a:prstGeom prst="rect">
              <a:avLst/>
            </a:prstGeom>
            <a:noFill/>
            <a:ln w="9525">
              <a:noFill/>
              <a:miter lim="800000"/>
              <a:headEnd/>
              <a:tailEnd/>
            </a:ln>
            <a:effectLst>
              <a:outerShdw algn="tl" rotWithShape="0">
                <a:srgbClr val="000000">
                  <a:alpha val="70000"/>
                </a:srgbClr>
              </a:outerShdw>
            </a:effectLst>
          </p:spPr>
        </p:pic>
        <p:sp>
          <p:nvSpPr>
            <p:cNvPr id="7" name="6 CuadroTexto"/>
            <p:cNvSpPr txBox="1"/>
            <p:nvPr/>
          </p:nvSpPr>
          <p:spPr>
            <a:xfrm>
              <a:off x="5083902" y="5373216"/>
              <a:ext cx="2664296" cy="461665"/>
            </a:xfrm>
            <a:prstGeom prst="rect">
              <a:avLst/>
            </a:prstGeom>
            <a:noFill/>
          </p:spPr>
          <p:txBody>
            <a:bodyPr wrap="square" rtlCol="0">
              <a:spAutoFit/>
            </a:bodyPr>
            <a:lstStyle/>
            <a:p>
              <a:pPr algn="ctr"/>
              <a:r>
                <a:rPr lang="es-ES" sz="1200" dirty="0" err="1" smtClean="0">
                  <a:latin typeface="Arial" pitchFamily="34" charset="0"/>
                  <a:cs typeface="Arial" pitchFamily="34" charset="0"/>
                </a:rPr>
                <a:t>Mussel</a:t>
              </a:r>
              <a:r>
                <a:rPr lang="es-ES" sz="1200" dirty="0" smtClean="0">
                  <a:latin typeface="Arial" pitchFamily="34" charset="0"/>
                  <a:cs typeface="Arial" pitchFamily="34" charset="0"/>
                </a:rPr>
                <a:t> (</a:t>
              </a:r>
              <a:r>
                <a:rPr lang="es-ES" sz="1200" i="1" dirty="0" err="1" smtClean="0">
                  <a:latin typeface="Arial" pitchFamily="34" charset="0"/>
                  <a:cs typeface="Arial" pitchFamily="34" charset="0"/>
                </a:rPr>
                <a:t>Mytilus</a:t>
              </a:r>
              <a:r>
                <a:rPr lang="es-ES" sz="1200" i="1" dirty="0" smtClean="0">
                  <a:latin typeface="Arial" pitchFamily="34" charset="0"/>
                  <a:cs typeface="Arial" pitchFamily="34" charset="0"/>
                </a:rPr>
                <a:t> </a:t>
              </a:r>
              <a:r>
                <a:rPr lang="es-ES" sz="1200" i="1" dirty="0" err="1" smtClean="0">
                  <a:latin typeface="Arial" pitchFamily="34" charset="0"/>
                  <a:cs typeface="Arial" pitchFamily="34" charset="0"/>
                </a:rPr>
                <a:t>galloprovincialis</a:t>
              </a:r>
              <a:r>
                <a:rPr lang="es-ES" sz="1200" dirty="0" smtClean="0">
                  <a:latin typeface="Arial" pitchFamily="34" charset="0"/>
                  <a:cs typeface="Arial" pitchFamily="34" charset="0"/>
                </a:rPr>
                <a:t>)</a:t>
              </a:r>
            </a:p>
            <a:p>
              <a:pPr algn="ctr"/>
              <a:r>
                <a:rPr lang="es-ES" sz="1200" dirty="0" err="1" smtClean="0">
                  <a:latin typeface="Arial" pitchFamily="34" charset="0"/>
                  <a:cs typeface="Arial" pitchFamily="34" charset="0"/>
                </a:rPr>
                <a:t>Toxin</a:t>
              </a:r>
              <a:r>
                <a:rPr lang="es-ES" sz="1200" dirty="0" smtClean="0">
                  <a:latin typeface="Arial" pitchFamily="34" charset="0"/>
                  <a:cs typeface="Arial" pitchFamily="34" charset="0"/>
                </a:rPr>
                <a:t> </a:t>
              </a:r>
              <a:r>
                <a:rPr lang="es-ES" sz="1200" dirty="0" err="1" smtClean="0">
                  <a:latin typeface="Arial" pitchFamily="34" charset="0"/>
                  <a:cs typeface="Arial" pitchFamily="34" charset="0"/>
                </a:rPr>
                <a:t>accumulation</a:t>
              </a:r>
              <a:endParaRPr lang="es-ES" sz="1200" dirty="0">
                <a:latin typeface="Arial" pitchFamily="34" charset="0"/>
                <a:cs typeface="Arial" pitchFamily="34" charset="0"/>
              </a:endParaRPr>
            </a:p>
          </p:txBody>
        </p:sp>
      </p:grpSp>
      <p:pic>
        <p:nvPicPr>
          <p:cNvPr id="8" name="Picture 5" descr="C:\Documents and Settings\PC\Escritorio\Mytilus galloprovincialis 1.jpg"/>
          <p:cNvPicPr>
            <a:picLocks noChangeAspect="1" noChangeArrowheads="1"/>
          </p:cNvPicPr>
          <p:nvPr/>
        </p:nvPicPr>
        <p:blipFill>
          <a:blip r:embed="rId4"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9" name="Picture 6" descr="http://www.mardenoruega.es/var/ezflow_site/storage/images/b2c/escuela-del-pescado/gu%C3%ADa-de-especies/rodaballo/96587-6-nor-NO/Rodaballo_large.jpg">
            <a:hlinkClick r:id="rId5"/>
          </p:cNvPr>
          <p:cNvPicPr>
            <a:picLocks noChangeAspect="1" noChangeArrowheads="1"/>
          </p:cNvPicPr>
          <p:nvPr/>
        </p:nvPicPr>
        <p:blipFill>
          <a:blip r:embed="rId6" cstate="print"/>
          <a:srcRect/>
          <a:stretch>
            <a:fillRect/>
          </a:stretch>
        </p:blipFill>
        <p:spPr bwMode="auto">
          <a:xfrm>
            <a:off x="0" y="0"/>
            <a:ext cx="611560" cy="4334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1ybwah56txnv1.cloudfront.net/assets/v2/landing_pages/research_participants_0-fdd093edeba2bc824a779a32a9b9c90a.jpg">
            <a:hlinkClick r:id="rId2"/>
          </p:cNvPr>
          <p:cNvPicPr>
            <a:picLocks noChangeAspect="1" noChangeArrowheads="1"/>
          </p:cNvPicPr>
          <p:nvPr/>
        </p:nvPicPr>
        <p:blipFill>
          <a:blip r:embed="rId3" cstate="print"/>
          <a:srcRect/>
          <a:stretch>
            <a:fillRect/>
          </a:stretch>
        </p:blipFill>
        <p:spPr bwMode="auto">
          <a:xfrm>
            <a:off x="2699792" y="1268760"/>
            <a:ext cx="3810000" cy="3714751"/>
          </a:xfrm>
          <a:prstGeom prst="rect">
            <a:avLst/>
          </a:prstGeom>
          <a:noFill/>
        </p:spPr>
      </p:pic>
      <p:sp>
        <p:nvSpPr>
          <p:cNvPr id="8" name="7 CuadroTexto"/>
          <p:cNvSpPr txBox="1"/>
          <p:nvPr/>
        </p:nvSpPr>
        <p:spPr>
          <a:xfrm>
            <a:off x="2699792" y="5085184"/>
            <a:ext cx="3888432" cy="369332"/>
          </a:xfrm>
          <a:prstGeom prst="rect">
            <a:avLst/>
          </a:prstGeom>
          <a:noFill/>
        </p:spPr>
        <p:txBody>
          <a:bodyPr wrap="square" rtlCol="0">
            <a:spAutoFit/>
          </a:bodyPr>
          <a:lstStyle/>
          <a:p>
            <a:pPr algn="ctr"/>
            <a:r>
              <a:rPr lang="es-ES" dirty="0" smtClean="0">
                <a:latin typeface="Arial" pitchFamily="34" charset="0"/>
                <a:cs typeface="Arial" pitchFamily="34" charset="0"/>
              </a:rPr>
              <a:t>236 </a:t>
            </a:r>
            <a:r>
              <a:rPr lang="es-ES" dirty="0" err="1" smtClean="0">
                <a:latin typeface="Arial" pitchFamily="34" charset="0"/>
                <a:cs typeface="Arial" pitchFamily="34" charset="0"/>
              </a:rPr>
              <a:t>participants</a:t>
            </a:r>
            <a:endParaRPr lang="es-ES" dirty="0">
              <a:latin typeface="Arial" pitchFamily="34" charset="0"/>
              <a:cs typeface="Arial" pitchFamily="34" charset="0"/>
            </a:endParaRPr>
          </a:p>
        </p:txBody>
      </p:sp>
      <p:grpSp>
        <p:nvGrpSpPr>
          <p:cNvPr id="11" name="10 Grupo"/>
          <p:cNvGrpSpPr/>
          <p:nvPr/>
        </p:nvGrpSpPr>
        <p:grpSpPr>
          <a:xfrm>
            <a:off x="991" y="-1"/>
            <a:ext cx="9143009" cy="620689"/>
            <a:chOff x="991" y="-1"/>
            <a:chExt cx="9143009" cy="620689"/>
          </a:xfrm>
        </p:grpSpPr>
        <p:pic>
          <p:nvPicPr>
            <p:cNvPr id="9"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10"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
        <p:nvSpPr>
          <p:cNvPr id="12" name="11 CuadroTexto"/>
          <p:cNvSpPr txBox="1"/>
          <p:nvPr/>
        </p:nvSpPr>
        <p:spPr>
          <a:xfrm>
            <a:off x="1763688" y="332656"/>
            <a:ext cx="5400600"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PARTICIPANTS</a:t>
            </a:r>
            <a:endParaRPr lang="es-E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0"/>
            <a:ext cx="9108504" cy="433436"/>
            <a:chOff x="0" y="0"/>
            <a:chExt cx="9108504" cy="433436"/>
          </a:xfrm>
        </p:grpSpPr>
        <p:pic>
          <p:nvPicPr>
            <p:cNvPr id="3" name="Picture 5" descr="C:\Documents and Settings\PC\Escritorio\Mytilus galloprovincialis 1.jpg"/>
            <p:cNvPicPr>
              <a:picLocks noChangeAspect="1" noChangeArrowheads="1"/>
            </p:cNvPicPr>
            <p:nvPr/>
          </p:nvPicPr>
          <p:blipFill>
            <a:blip r:embed="rId2" cstate="print"/>
            <a:srcRect/>
            <a:stretch>
              <a:fillRect/>
            </a:stretch>
          </p:blipFill>
          <p:spPr bwMode="auto">
            <a:xfrm>
              <a:off x="8493521" y="44624"/>
              <a:ext cx="614983" cy="318981"/>
            </a:xfrm>
            <a:prstGeom prst="rect">
              <a:avLst/>
            </a:prstGeom>
            <a:noFill/>
            <a:ln w="9525">
              <a:noFill/>
              <a:miter lim="800000"/>
              <a:headEnd/>
              <a:tailEnd/>
            </a:ln>
            <a:effectLst>
              <a:outerShdw algn="tl" rotWithShape="0">
                <a:srgbClr val="000000">
                  <a:alpha val="70000"/>
                </a:srgbClr>
              </a:outerShdw>
            </a:effectLst>
          </p:spPr>
        </p:pic>
        <p:pic>
          <p:nvPicPr>
            <p:cNvPr id="4" name="Picture 6" descr="http://www.mardenoruega.es/var/ezflow_site/storage/images/b2c/escuela-del-pescado/gu%C3%ADa-de-especies/rodaballo/96587-6-nor-NO/Rodaballo_large.jpg">
              <a:hlinkClick r:id="rId3"/>
            </p:cNvPr>
            <p:cNvPicPr>
              <a:picLocks noChangeAspect="1" noChangeArrowheads="1"/>
            </p:cNvPicPr>
            <p:nvPr/>
          </p:nvPicPr>
          <p:blipFill>
            <a:blip r:embed="rId4" cstate="print"/>
            <a:srcRect/>
            <a:stretch>
              <a:fillRect/>
            </a:stretch>
          </p:blipFill>
          <p:spPr bwMode="auto">
            <a:xfrm>
              <a:off x="0" y="0"/>
              <a:ext cx="611560" cy="433436"/>
            </a:xfrm>
            <a:prstGeom prst="rect">
              <a:avLst/>
            </a:prstGeom>
            <a:noFill/>
          </p:spPr>
        </p:pic>
      </p:grpSp>
      <p:pic>
        <p:nvPicPr>
          <p:cNvPr id="5" name="Picture 10" descr="http://pixabay.com/static/uploads/photo/2014/10/16/01/31/thank-you-490606_640.png">
            <a:hlinkClick r:id="rId5"/>
          </p:cNvPr>
          <p:cNvPicPr>
            <a:picLocks noChangeAspect="1" noChangeArrowheads="1"/>
          </p:cNvPicPr>
          <p:nvPr/>
        </p:nvPicPr>
        <p:blipFill>
          <a:blip r:embed="rId6" cstate="print"/>
          <a:srcRect/>
          <a:stretch>
            <a:fillRect/>
          </a:stretch>
        </p:blipFill>
        <p:spPr bwMode="auto">
          <a:xfrm>
            <a:off x="994583" y="764704"/>
            <a:ext cx="6961793" cy="511256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1835696" y="1484784"/>
          <a:ext cx="5593035" cy="4434805"/>
        </p:xfrm>
        <a:graphic>
          <a:graphicData uri="http://schemas.openxmlformats.org/drawingml/2006/chart">
            <c:chart xmlns:c="http://schemas.openxmlformats.org/drawingml/2006/chart" xmlns:r="http://schemas.openxmlformats.org/officeDocument/2006/relationships" r:id="rId2"/>
          </a:graphicData>
        </a:graphic>
      </p:graphicFrame>
      <p:sp>
        <p:nvSpPr>
          <p:cNvPr id="8" name="7 CuadroTexto"/>
          <p:cNvSpPr txBox="1"/>
          <p:nvPr/>
        </p:nvSpPr>
        <p:spPr>
          <a:xfrm>
            <a:off x="1835696" y="332656"/>
            <a:ext cx="532859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CONTINENTS</a:t>
            </a:r>
            <a:endParaRPr lang="es-ES" sz="2400" b="1" dirty="0">
              <a:latin typeface="Arial" pitchFamily="34" charset="0"/>
              <a:cs typeface="Arial" pitchFamily="34" charset="0"/>
            </a:endParaRPr>
          </a:p>
        </p:txBody>
      </p:sp>
      <p:grpSp>
        <p:nvGrpSpPr>
          <p:cNvPr id="9" name="8 Grupo"/>
          <p:cNvGrpSpPr/>
          <p:nvPr/>
        </p:nvGrpSpPr>
        <p:grpSpPr>
          <a:xfrm>
            <a:off x="991" y="-1"/>
            <a:ext cx="9143009" cy="620689"/>
            <a:chOff x="991" y="-1"/>
            <a:chExt cx="9143009" cy="620689"/>
          </a:xfrm>
        </p:grpSpPr>
        <p:pic>
          <p:nvPicPr>
            <p:cNvPr id="10"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11"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91680" y="332656"/>
            <a:ext cx="568863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38 COUNTRIES</a:t>
            </a:r>
            <a:endParaRPr lang="es-ES" sz="2400" b="1" dirty="0">
              <a:latin typeface="Arial" pitchFamily="34" charset="0"/>
              <a:cs typeface="Arial" pitchFamily="34" charset="0"/>
            </a:endParaRPr>
          </a:p>
        </p:txBody>
      </p:sp>
      <p:graphicFrame>
        <p:nvGraphicFramePr>
          <p:cNvPr id="5" name="2 Gráfico"/>
          <p:cNvGraphicFramePr/>
          <p:nvPr/>
        </p:nvGraphicFramePr>
        <p:xfrm>
          <a:off x="1403648" y="1268760"/>
          <a:ext cx="6552728" cy="4680520"/>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8 Grupo"/>
          <p:cNvGrpSpPr/>
          <p:nvPr/>
        </p:nvGrpSpPr>
        <p:grpSpPr>
          <a:xfrm>
            <a:off x="991" y="-1"/>
            <a:ext cx="9143009" cy="620689"/>
            <a:chOff x="991" y="-1"/>
            <a:chExt cx="9143009" cy="620689"/>
          </a:xfrm>
        </p:grpSpPr>
        <p:pic>
          <p:nvPicPr>
            <p:cNvPr id="10"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11"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extLst>
      <p:ext uri="{BB962C8B-B14F-4D97-AF65-F5344CB8AC3E}">
        <p14:creationId xmlns:p14="http://schemas.microsoft.com/office/powerpoint/2010/main" val="3219019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2 Gráfico"/>
          <p:cNvGraphicFramePr>
            <a:graphicFrameLocks/>
          </p:cNvGraphicFramePr>
          <p:nvPr/>
        </p:nvGraphicFramePr>
        <p:xfrm>
          <a:off x="1907704" y="1124744"/>
          <a:ext cx="5112568"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403648" y="404664"/>
            <a:ext cx="6048672" cy="461665"/>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INSTITUTIONS</a:t>
            </a:r>
            <a:endParaRPr lang="es-ES" sz="2400" b="1" dirty="0">
              <a:latin typeface="Arial" pitchFamily="34" charset="0"/>
              <a:cs typeface="Arial" pitchFamily="34" charset="0"/>
            </a:endParaRPr>
          </a:p>
        </p:txBody>
      </p:sp>
      <p:grpSp>
        <p:nvGrpSpPr>
          <p:cNvPr id="7" name="6 Grupo"/>
          <p:cNvGrpSpPr/>
          <p:nvPr/>
        </p:nvGrpSpPr>
        <p:grpSpPr>
          <a:xfrm>
            <a:off x="991" y="-1"/>
            <a:ext cx="9143009" cy="620689"/>
            <a:chOff x="991" y="-1"/>
            <a:chExt cx="9143009" cy="620689"/>
          </a:xfrm>
        </p:grpSpPr>
        <p:pic>
          <p:nvPicPr>
            <p:cNvPr id="8"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9"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extLst>
      <p:ext uri="{BB962C8B-B14F-4D97-AF65-F5344CB8AC3E}">
        <p14:creationId xmlns:p14="http://schemas.microsoft.com/office/powerpoint/2010/main" val="4137518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1 Gráfico"/>
          <p:cNvGraphicFramePr>
            <a:graphicFrameLocks/>
          </p:cNvGraphicFramePr>
          <p:nvPr/>
        </p:nvGraphicFramePr>
        <p:xfrm>
          <a:off x="1071563" y="1247775"/>
          <a:ext cx="7000874" cy="4362450"/>
        </p:xfrm>
        <a:graphic>
          <a:graphicData uri="http://schemas.openxmlformats.org/drawingml/2006/chart">
            <c:chart xmlns:c="http://schemas.openxmlformats.org/drawingml/2006/chart" xmlns:r="http://schemas.openxmlformats.org/officeDocument/2006/relationships" r:id="rId3"/>
          </a:graphicData>
        </a:graphic>
      </p:graphicFrame>
      <p:sp>
        <p:nvSpPr>
          <p:cNvPr id="4" name="3 CuadroTexto"/>
          <p:cNvSpPr txBox="1"/>
          <p:nvPr/>
        </p:nvSpPr>
        <p:spPr>
          <a:xfrm>
            <a:off x="2051720" y="260648"/>
            <a:ext cx="5256584"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RESEARCH AREAS</a:t>
            </a:r>
            <a:endParaRPr lang="es-ES" sz="2400" b="1" dirty="0">
              <a:latin typeface="Arial" pitchFamily="34" charset="0"/>
              <a:cs typeface="Arial" pitchFamily="34" charset="0"/>
            </a:endParaRPr>
          </a:p>
        </p:txBody>
      </p:sp>
      <p:grpSp>
        <p:nvGrpSpPr>
          <p:cNvPr id="8" name="7 Grupo"/>
          <p:cNvGrpSpPr/>
          <p:nvPr/>
        </p:nvGrpSpPr>
        <p:grpSpPr>
          <a:xfrm>
            <a:off x="991" y="-1"/>
            <a:ext cx="9143009" cy="620689"/>
            <a:chOff x="991" y="-1"/>
            <a:chExt cx="9143009" cy="620689"/>
          </a:xfrm>
        </p:grpSpPr>
        <p:pic>
          <p:nvPicPr>
            <p:cNvPr id="9" name="Picture 4" descr="http://www.usc.es/astro/imagenes%20index/logo_ux.jpg"/>
            <p:cNvPicPr>
              <a:picLocks noChangeAspect="1" noChangeArrowheads="1"/>
            </p:cNvPicPr>
            <p:nvPr/>
          </p:nvPicPr>
          <p:blipFill>
            <a:blip r:embed="rId4" cstate="print"/>
            <a:srcRect/>
            <a:stretch>
              <a:fillRect/>
            </a:stretch>
          </p:blipFill>
          <p:spPr bwMode="auto">
            <a:xfrm>
              <a:off x="8297125" y="-1"/>
              <a:ext cx="846875" cy="548681"/>
            </a:xfrm>
            <a:prstGeom prst="rect">
              <a:avLst/>
            </a:prstGeom>
            <a:noFill/>
          </p:spPr>
        </p:pic>
        <p:pic>
          <p:nvPicPr>
            <p:cNvPr id="10" name="Picture 1"/>
            <p:cNvPicPr>
              <a:picLocks noChangeAspect="1" noChangeArrowheads="1"/>
            </p:cNvPicPr>
            <p:nvPr/>
          </p:nvPicPr>
          <p:blipFill>
            <a:blip r:embed="rId5" cstate="print"/>
            <a:srcRect/>
            <a:stretch>
              <a:fillRect/>
            </a:stretch>
          </p:blipFill>
          <p:spPr bwMode="auto">
            <a:xfrm>
              <a:off x="991" y="710"/>
              <a:ext cx="570293" cy="619978"/>
            </a:xfrm>
            <a:prstGeom prst="rect">
              <a:avLst/>
            </a:prstGeom>
            <a:noFill/>
            <a:ln w="9525">
              <a:noFill/>
              <a:miter lim="800000"/>
              <a:headEnd/>
              <a:tailEnd/>
            </a:ln>
          </p:spPr>
        </p:pic>
      </p:grpSp>
    </p:spTree>
    <p:extLst>
      <p:ext uri="{BB962C8B-B14F-4D97-AF65-F5344CB8AC3E}">
        <p14:creationId xmlns:p14="http://schemas.microsoft.com/office/powerpoint/2010/main" val="102639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Gráfico"/>
          <p:cNvGraphicFramePr>
            <a:graphicFrameLocks/>
          </p:cNvGraphicFramePr>
          <p:nvPr/>
        </p:nvGraphicFramePr>
        <p:xfrm>
          <a:off x="1835696" y="1484784"/>
          <a:ext cx="5946030" cy="4656162"/>
        </p:xfrm>
        <a:graphic>
          <a:graphicData uri="http://schemas.openxmlformats.org/drawingml/2006/chart">
            <c:chart xmlns:c="http://schemas.openxmlformats.org/drawingml/2006/chart" xmlns:r="http://schemas.openxmlformats.org/officeDocument/2006/relationships" r:id="rId2"/>
          </a:graphicData>
        </a:graphic>
      </p:graphicFrame>
      <p:sp>
        <p:nvSpPr>
          <p:cNvPr id="3" name="2 CuadroTexto"/>
          <p:cNvSpPr txBox="1"/>
          <p:nvPr/>
        </p:nvSpPr>
        <p:spPr>
          <a:xfrm>
            <a:off x="1979712" y="447055"/>
            <a:ext cx="5544616" cy="830997"/>
          </a:xfrm>
          <a:prstGeom prst="rect">
            <a:avLst/>
          </a:prstGeom>
          <a:noFill/>
        </p:spPr>
        <p:txBody>
          <a:bodyPr wrap="square" rtlCol="0">
            <a:spAutoFit/>
          </a:bodyPr>
          <a:lstStyle/>
          <a:p>
            <a:pPr algn="ctr"/>
            <a:r>
              <a:rPr lang="es-ES" sz="2400" b="1" dirty="0" smtClean="0">
                <a:latin typeface="Arial" pitchFamily="34" charset="0"/>
                <a:cs typeface="Arial" pitchFamily="34" charset="0"/>
              </a:rPr>
              <a:t>ISGA XII FIGURES: TAXONOMIC GROUPS</a:t>
            </a:r>
            <a:endParaRPr lang="es-ES" sz="2400" b="1" dirty="0">
              <a:latin typeface="Arial" pitchFamily="34" charset="0"/>
              <a:cs typeface="Arial" pitchFamily="34" charset="0"/>
            </a:endParaRPr>
          </a:p>
        </p:txBody>
      </p:sp>
      <p:grpSp>
        <p:nvGrpSpPr>
          <p:cNvPr id="7" name="6 Grupo"/>
          <p:cNvGrpSpPr/>
          <p:nvPr/>
        </p:nvGrpSpPr>
        <p:grpSpPr>
          <a:xfrm>
            <a:off x="991" y="-1"/>
            <a:ext cx="9143009" cy="620689"/>
            <a:chOff x="991" y="-1"/>
            <a:chExt cx="9143009" cy="620689"/>
          </a:xfrm>
        </p:grpSpPr>
        <p:pic>
          <p:nvPicPr>
            <p:cNvPr id="8" name="Picture 4" descr="http://www.usc.es/astro/imagenes%20index/logo_ux.jpg"/>
            <p:cNvPicPr>
              <a:picLocks noChangeAspect="1" noChangeArrowheads="1"/>
            </p:cNvPicPr>
            <p:nvPr/>
          </p:nvPicPr>
          <p:blipFill>
            <a:blip r:embed="rId3" cstate="print"/>
            <a:srcRect/>
            <a:stretch>
              <a:fillRect/>
            </a:stretch>
          </p:blipFill>
          <p:spPr bwMode="auto">
            <a:xfrm>
              <a:off x="8297125" y="-1"/>
              <a:ext cx="846875" cy="548681"/>
            </a:xfrm>
            <a:prstGeom prst="rect">
              <a:avLst/>
            </a:prstGeom>
            <a:noFill/>
          </p:spPr>
        </p:pic>
        <p:pic>
          <p:nvPicPr>
            <p:cNvPr id="9" name="Picture 1"/>
            <p:cNvPicPr>
              <a:picLocks noChangeAspect="1" noChangeArrowheads="1"/>
            </p:cNvPicPr>
            <p:nvPr/>
          </p:nvPicPr>
          <p:blipFill>
            <a:blip r:embed="rId4" cstate="print"/>
            <a:srcRect/>
            <a:stretch>
              <a:fillRect/>
            </a:stretch>
          </p:blipFill>
          <p:spPr bwMode="auto">
            <a:xfrm>
              <a:off x="991" y="710"/>
              <a:ext cx="570293" cy="619978"/>
            </a:xfrm>
            <a:prstGeom prst="rect">
              <a:avLst/>
            </a:prstGeom>
            <a:noFill/>
            <a:ln w="9525">
              <a:noFill/>
              <a:miter lim="800000"/>
              <a:headEnd/>
              <a:tailEnd/>
            </a:ln>
          </p:spPr>
        </p:pic>
      </p:grpSp>
    </p:spTree>
    <p:extLst>
      <p:ext uri="{BB962C8B-B14F-4D97-AF65-F5344CB8AC3E}">
        <p14:creationId xmlns:p14="http://schemas.microsoft.com/office/powerpoint/2010/main" val="19723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916</Words>
  <Application>Microsoft Office PowerPoint</Application>
  <PresentationFormat>Presentación en pantalla (4:3)</PresentationFormat>
  <Paragraphs>220</Paragraphs>
  <Slides>40</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40</vt:i4>
      </vt:variant>
    </vt:vector>
  </HeadingPairs>
  <TitlesOfParts>
    <vt:vector size="42" baseType="lpstr">
      <vt:lpstr>Tema de Office</vt:lpstr>
      <vt:lpstr>Gráfico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TOSHIBA</dc:creator>
  <cp:lastModifiedBy>Conserxeria</cp:lastModifiedBy>
  <cp:revision>25</cp:revision>
  <dcterms:created xsi:type="dcterms:W3CDTF">2015-06-14T21:53:44Z</dcterms:created>
  <dcterms:modified xsi:type="dcterms:W3CDTF">2015-06-21T17:00:10Z</dcterms:modified>
</cp:coreProperties>
</file>